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62" r:id="rId2"/>
    <p:sldId id="263" r:id="rId3"/>
    <p:sldId id="264" r:id="rId4"/>
    <p:sldId id="347" r:id="rId5"/>
    <p:sldId id="331" r:id="rId6"/>
    <p:sldId id="269" r:id="rId7"/>
    <p:sldId id="332" r:id="rId8"/>
    <p:sldId id="333" r:id="rId9"/>
    <p:sldId id="335" r:id="rId10"/>
    <p:sldId id="334" r:id="rId11"/>
    <p:sldId id="336" r:id="rId12"/>
    <p:sldId id="342" r:id="rId13"/>
    <p:sldId id="341" r:id="rId14"/>
    <p:sldId id="343" r:id="rId15"/>
    <p:sldId id="344" r:id="rId16"/>
    <p:sldId id="34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na Johnson" initials="RJ" lastIdx="2" clrIdx="0">
    <p:extLst>
      <p:ext uri="{19B8F6BF-5375-455C-9EA6-DF929625EA0E}">
        <p15:presenceInfo xmlns:p15="http://schemas.microsoft.com/office/powerpoint/2012/main" userId="S::RJohnson@epilepsyscotland.org.uk::24ed8d43-7db1-4798-bbeb-d070a3c5648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B8EA"/>
    <a:srgbClr val="7EEEC1"/>
    <a:srgbClr val="FB71A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89DD0-FB46-44A9-BD40-DFD7B5135391}" v="33" dt="2021-03-30T12:38:38.0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71660" autoAdjust="0"/>
  </p:normalViewPr>
  <p:slideViewPr>
    <p:cSldViewPr snapToGrid="0">
      <p:cViewPr varScale="1">
        <p:scale>
          <a:sx n="48" d="100"/>
          <a:sy n="48" d="100"/>
        </p:scale>
        <p:origin x="1340" y="28"/>
      </p:cViewPr>
      <p:guideLst/>
    </p:cSldViewPr>
  </p:slideViewPr>
  <p:outlineViewPr>
    <p:cViewPr>
      <p:scale>
        <a:sx n="33" d="100"/>
        <a:sy n="33" d="100"/>
      </p:scale>
      <p:origin x="0" y="-12460"/>
    </p:cViewPr>
  </p:outlin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ice Struthers" userId="2bd541bf-f43d-4069-b13c-5ed9142039fe" providerId="ADAL" clId="{05D89DD0-FB46-44A9-BD40-DFD7B5135391}"/>
    <pc:docChg chg="undo custSel addSld delSld modSld sldOrd modNotesMaster modHandout">
      <pc:chgData name="Alice Struthers" userId="2bd541bf-f43d-4069-b13c-5ed9142039fe" providerId="ADAL" clId="{05D89DD0-FB46-44A9-BD40-DFD7B5135391}" dt="2021-03-31T15:41:32.428" v="5146" actId="20577"/>
      <pc:docMkLst>
        <pc:docMk/>
      </pc:docMkLst>
      <pc:sldChg chg="modNotesTx">
        <pc:chgData name="Alice Struthers" userId="2bd541bf-f43d-4069-b13c-5ed9142039fe" providerId="ADAL" clId="{05D89DD0-FB46-44A9-BD40-DFD7B5135391}" dt="2021-03-24T14:45:30.422" v="1222" actId="20577"/>
        <pc:sldMkLst>
          <pc:docMk/>
          <pc:sldMk cId="505510714" sldId="264"/>
        </pc:sldMkLst>
      </pc:sldChg>
      <pc:sldChg chg="modNotesTx">
        <pc:chgData name="Alice Struthers" userId="2bd541bf-f43d-4069-b13c-5ed9142039fe" providerId="ADAL" clId="{05D89DD0-FB46-44A9-BD40-DFD7B5135391}" dt="2021-03-31T15:40:05.574" v="5092" actId="20577"/>
        <pc:sldMkLst>
          <pc:docMk/>
          <pc:sldMk cId="4152330050" sldId="269"/>
        </pc:sldMkLst>
      </pc:sldChg>
      <pc:sldChg chg="add del ord">
        <pc:chgData name="Alice Struthers" userId="2bd541bf-f43d-4069-b13c-5ed9142039fe" providerId="ADAL" clId="{05D89DD0-FB46-44A9-BD40-DFD7B5135391}" dt="2021-03-31T15:15:22.014" v="4285" actId="47"/>
        <pc:sldMkLst>
          <pc:docMk/>
          <pc:sldMk cId="3353217737" sldId="309"/>
        </pc:sldMkLst>
      </pc:sldChg>
      <pc:sldChg chg="add del ord">
        <pc:chgData name="Alice Struthers" userId="2bd541bf-f43d-4069-b13c-5ed9142039fe" providerId="ADAL" clId="{05D89DD0-FB46-44A9-BD40-DFD7B5135391}" dt="2021-03-31T15:24:29.137" v="4287" actId="47"/>
        <pc:sldMkLst>
          <pc:docMk/>
          <pc:sldMk cId="2981608340" sldId="310"/>
        </pc:sldMkLst>
      </pc:sldChg>
      <pc:sldChg chg="delSp add del setBg delDesignElem">
        <pc:chgData name="Alice Struthers" userId="2bd541bf-f43d-4069-b13c-5ed9142039fe" providerId="ADAL" clId="{05D89DD0-FB46-44A9-BD40-DFD7B5135391}" dt="2021-03-31T15:24:24.092" v="4286" actId="47"/>
        <pc:sldMkLst>
          <pc:docMk/>
          <pc:sldMk cId="529232585" sldId="311"/>
        </pc:sldMkLst>
        <pc:spChg chg="del">
          <ac:chgData name="Alice Struthers" userId="2bd541bf-f43d-4069-b13c-5ed9142039fe" providerId="ADAL" clId="{05D89DD0-FB46-44A9-BD40-DFD7B5135391}" dt="2021-03-30T12:38:38.037" v="4282"/>
          <ac:spMkLst>
            <pc:docMk/>
            <pc:sldMk cId="529232585" sldId="311"/>
            <ac:spMk id="10" creationId="{0BC9EFE1-D8CB-4668-9980-DB108327A794}"/>
          </ac:spMkLst>
        </pc:spChg>
        <pc:spChg chg="del">
          <ac:chgData name="Alice Struthers" userId="2bd541bf-f43d-4069-b13c-5ed9142039fe" providerId="ADAL" clId="{05D89DD0-FB46-44A9-BD40-DFD7B5135391}" dt="2021-03-30T12:38:38.037" v="4282"/>
          <ac:spMkLst>
            <pc:docMk/>
            <pc:sldMk cId="529232585" sldId="311"/>
            <ac:spMk id="14" creationId="{77DA6D33-2D62-458C-BF5D-DBF612FD557E}"/>
          </ac:spMkLst>
        </pc:spChg>
        <pc:picChg chg="del">
          <ac:chgData name="Alice Struthers" userId="2bd541bf-f43d-4069-b13c-5ed9142039fe" providerId="ADAL" clId="{05D89DD0-FB46-44A9-BD40-DFD7B5135391}" dt="2021-03-30T12:38:38.037" v="4282"/>
          <ac:picMkLst>
            <pc:docMk/>
            <pc:sldMk cId="529232585" sldId="311"/>
            <ac:picMk id="12" creationId="{7CBAE1BD-B8E4-4029-8AA2-C77E4FED9864}"/>
          </ac:picMkLst>
        </pc:picChg>
      </pc:sldChg>
      <pc:sldChg chg="add del ord">
        <pc:chgData name="Alice Struthers" userId="2bd541bf-f43d-4069-b13c-5ed9142039fe" providerId="ADAL" clId="{05D89DD0-FB46-44A9-BD40-DFD7B5135391}" dt="2021-03-31T15:24:29.873" v="4288" actId="47"/>
        <pc:sldMkLst>
          <pc:docMk/>
          <pc:sldMk cId="3539288100" sldId="321"/>
        </pc:sldMkLst>
      </pc:sldChg>
      <pc:sldChg chg="modNotesTx">
        <pc:chgData name="Alice Struthers" userId="2bd541bf-f43d-4069-b13c-5ed9142039fe" providerId="ADAL" clId="{05D89DD0-FB46-44A9-BD40-DFD7B5135391}" dt="2021-03-31T15:35:19.221" v="5048" actId="20577"/>
        <pc:sldMkLst>
          <pc:docMk/>
          <pc:sldMk cId="3713629089" sldId="331"/>
        </pc:sldMkLst>
      </pc:sldChg>
      <pc:sldChg chg="modNotesTx">
        <pc:chgData name="Alice Struthers" userId="2bd541bf-f43d-4069-b13c-5ed9142039fe" providerId="ADAL" clId="{05D89DD0-FB46-44A9-BD40-DFD7B5135391}" dt="2021-03-31T15:35:48.765" v="5051" actId="20577"/>
        <pc:sldMkLst>
          <pc:docMk/>
          <pc:sldMk cId="1561320149" sldId="332"/>
        </pc:sldMkLst>
      </pc:sldChg>
      <pc:sldChg chg="modSp mod modNotesTx">
        <pc:chgData name="Alice Struthers" userId="2bd541bf-f43d-4069-b13c-5ed9142039fe" providerId="ADAL" clId="{05D89DD0-FB46-44A9-BD40-DFD7B5135391}" dt="2021-03-31T15:40:33.590" v="5094" actId="20577"/>
        <pc:sldMkLst>
          <pc:docMk/>
          <pc:sldMk cId="1682851755" sldId="333"/>
        </pc:sldMkLst>
        <pc:spChg chg="mod">
          <ac:chgData name="Alice Struthers" userId="2bd541bf-f43d-4069-b13c-5ed9142039fe" providerId="ADAL" clId="{05D89DD0-FB46-44A9-BD40-DFD7B5135391}" dt="2021-03-24T21:41:58.294" v="2992" actId="20577"/>
          <ac:spMkLst>
            <pc:docMk/>
            <pc:sldMk cId="1682851755" sldId="333"/>
            <ac:spMk id="12" creationId="{57262502-BD2E-4E34-89FC-8B2E5B086900}"/>
          </ac:spMkLst>
        </pc:spChg>
      </pc:sldChg>
      <pc:sldChg chg="modNotesTx">
        <pc:chgData name="Alice Struthers" userId="2bd541bf-f43d-4069-b13c-5ed9142039fe" providerId="ADAL" clId="{05D89DD0-FB46-44A9-BD40-DFD7B5135391}" dt="2021-03-31T15:32:53.155" v="4819" actId="20577"/>
        <pc:sldMkLst>
          <pc:docMk/>
          <pc:sldMk cId="257791935" sldId="334"/>
        </pc:sldMkLst>
      </pc:sldChg>
      <pc:sldChg chg="modNotesTx">
        <pc:chgData name="Alice Struthers" userId="2bd541bf-f43d-4069-b13c-5ed9142039fe" providerId="ADAL" clId="{05D89DD0-FB46-44A9-BD40-DFD7B5135391}" dt="2021-03-31T15:41:32.428" v="5146" actId="20577"/>
        <pc:sldMkLst>
          <pc:docMk/>
          <pc:sldMk cId="86893118" sldId="335"/>
        </pc:sldMkLst>
      </pc:sldChg>
      <pc:sldChg chg="modNotesTx">
        <pc:chgData name="Alice Struthers" userId="2bd541bf-f43d-4069-b13c-5ed9142039fe" providerId="ADAL" clId="{05D89DD0-FB46-44A9-BD40-DFD7B5135391}" dt="2021-03-31T15:34:18.915" v="5041" actId="20577"/>
        <pc:sldMkLst>
          <pc:docMk/>
          <pc:sldMk cId="4024865498" sldId="336"/>
        </pc:sldMkLst>
      </pc:sldChg>
      <pc:sldChg chg="modSp modNotesTx">
        <pc:chgData name="Alice Struthers" userId="2bd541bf-f43d-4069-b13c-5ed9142039fe" providerId="ADAL" clId="{05D89DD0-FB46-44A9-BD40-DFD7B5135391}" dt="2021-03-31T15:37:59.817" v="5068" actId="20577"/>
        <pc:sldMkLst>
          <pc:docMk/>
          <pc:sldMk cId="2057943390" sldId="341"/>
        </pc:sldMkLst>
        <pc:graphicFrameChg chg="mod">
          <ac:chgData name="Alice Struthers" userId="2bd541bf-f43d-4069-b13c-5ed9142039fe" providerId="ADAL" clId="{05D89DD0-FB46-44A9-BD40-DFD7B5135391}" dt="2021-03-23T16:10:49.546" v="2" actId="13926"/>
          <ac:graphicFrameMkLst>
            <pc:docMk/>
            <pc:sldMk cId="2057943390" sldId="341"/>
            <ac:graphicFrameMk id="5" creationId="{A688E28B-2AAC-402C-82A8-8C5919E818AC}"/>
          </ac:graphicFrameMkLst>
        </pc:graphicFrameChg>
      </pc:sldChg>
      <pc:sldChg chg="modSp modNotesTx">
        <pc:chgData name="Alice Struthers" userId="2bd541bf-f43d-4069-b13c-5ed9142039fe" providerId="ADAL" clId="{05D89DD0-FB46-44A9-BD40-DFD7B5135391}" dt="2021-03-24T21:16:16.330" v="2568" actId="20577"/>
        <pc:sldMkLst>
          <pc:docMk/>
          <pc:sldMk cId="103519775" sldId="342"/>
        </pc:sldMkLst>
        <pc:graphicFrameChg chg="mod">
          <ac:chgData name="Alice Struthers" userId="2bd541bf-f43d-4069-b13c-5ed9142039fe" providerId="ADAL" clId="{05D89DD0-FB46-44A9-BD40-DFD7B5135391}" dt="2021-03-24T21:16:16.330" v="2568" actId="20577"/>
          <ac:graphicFrameMkLst>
            <pc:docMk/>
            <pc:sldMk cId="103519775" sldId="342"/>
            <ac:graphicFrameMk id="5" creationId="{A688E28B-2AAC-402C-82A8-8C5919E818AC}"/>
          </ac:graphicFrameMkLst>
        </pc:graphicFrameChg>
      </pc:sldChg>
      <pc:sldChg chg="modSp delCm modNotesTx">
        <pc:chgData name="Alice Struthers" userId="2bd541bf-f43d-4069-b13c-5ed9142039fe" providerId="ADAL" clId="{05D89DD0-FB46-44A9-BD40-DFD7B5135391}" dt="2021-03-31T15:35:01.218" v="5046" actId="20577"/>
        <pc:sldMkLst>
          <pc:docMk/>
          <pc:sldMk cId="2805869839" sldId="343"/>
        </pc:sldMkLst>
        <pc:graphicFrameChg chg="mod">
          <ac:chgData name="Alice Struthers" userId="2bd541bf-f43d-4069-b13c-5ed9142039fe" providerId="ADAL" clId="{05D89DD0-FB46-44A9-BD40-DFD7B5135391}" dt="2021-03-24T17:47:27.721" v="2214" actId="20577"/>
          <ac:graphicFrameMkLst>
            <pc:docMk/>
            <pc:sldMk cId="2805869839" sldId="343"/>
            <ac:graphicFrameMk id="5" creationId="{A688E28B-2AAC-402C-82A8-8C5919E818AC}"/>
          </ac:graphicFrameMkLst>
        </pc:graphicFrameChg>
      </pc:sldChg>
      <pc:sldChg chg="modNotesTx">
        <pc:chgData name="Alice Struthers" userId="2bd541bf-f43d-4069-b13c-5ed9142039fe" providerId="ADAL" clId="{05D89DD0-FB46-44A9-BD40-DFD7B5135391}" dt="2021-03-31T15:38:27.791" v="5072" actId="20577"/>
        <pc:sldMkLst>
          <pc:docMk/>
          <pc:sldMk cId="2966671919" sldId="344"/>
        </pc:sldMkLst>
      </pc:sldChg>
      <pc:sldChg chg="delSp new del mod">
        <pc:chgData name="Alice Struthers" userId="2bd541bf-f43d-4069-b13c-5ed9142039fe" providerId="ADAL" clId="{05D89DD0-FB46-44A9-BD40-DFD7B5135391}" dt="2021-03-24T14:45:54.368" v="1225" actId="47"/>
        <pc:sldMkLst>
          <pc:docMk/>
          <pc:sldMk cId="3613853692" sldId="347"/>
        </pc:sldMkLst>
        <pc:spChg chg="del">
          <ac:chgData name="Alice Struthers" userId="2bd541bf-f43d-4069-b13c-5ed9142039fe" providerId="ADAL" clId="{05D89DD0-FB46-44A9-BD40-DFD7B5135391}" dt="2021-03-24T14:45:49.504" v="1224" actId="478"/>
          <ac:spMkLst>
            <pc:docMk/>
            <pc:sldMk cId="3613853692" sldId="347"/>
            <ac:spMk id="3" creationId="{61A51EEA-5625-4F96-A05F-D5907D729721}"/>
          </ac:spMkLst>
        </pc:spChg>
      </pc:sldChg>
      <pc:sldChg chg="addSp delSp modSp new mod ord setBg modNotesTx">
        <pc:chgData name="Alice Struthers" userId="2bd541bf-f43d-4069-b13c-5ed9142039fe" providerId="ADAL" clId="{05D89DD0-FB46-44A9-BD40-DFD7B5135391}" dt="2021-03-31T15:25:06.349" v="4289" actId="20577"/>
        <pc:sldMkLst>
          <pc:docMk/>
          <pc:sldMk cId="3823346427" sldId="347"/>
        </pc:sldMkLst>
        <pc:spChg chg="mod">
          <ac:chgData name="Alice Struthers" userId="2bd541bf-f43d-4069-b13c-5ed9142039fe" providerId="ADAL" clId="{05D89DD0-FB46-44A9-BD40-DFD7B5135391}" dt="2021-03-24T14:46:24.234" v="1247" actId="26606"/>
          <ac:spMkLst>
            <pc:docMk/>
            <pc:sldMk cId="3823346427" sldId="347"/>
            <ac:spMk id="2" creationId="{050AB45B-B324-49A7-8284-C29AB001ED20}"/>
          </ac:spMkLst>
        </pc:spChg>
        <pc:spChg chg="del mod">
          <ac:chgData name="Alice Struthers" userId="2bd541bf-f43d-4069-b13c-5ed9142039fe" providerId="ADAL" clId="{05D89DD0-FB46-44A9-BD40-DFD7B5135391}" dt="2021-03-24T14:46:30.222" v="1248" actId="478"/>
          <ac:spMkLst>
            <pc:docMk/>
            <pc:sldMk cId="3823346427" sldId="347"/>
            <ac:spMk id="3" creationId="{A42E97CF-4781-49BF-83EC-235D58201055}"/>
          </ac:spMkLst>
        </pc:spChg>
        <pc:spChg chg="add">
          <ac:chgData name="Alice Struthers" userId="2bd541bf-f43d-4069-b13c-5ed9142039fe" providerId="ADAL" clId="{05D89DD0-FB46-44A9-BD40-DFD7B5135391}" dt="2021-03-24T14:46:24.234" v="1247" actId="26606"/>
          <ac:spMkLst>
            <pc:docMk/>
            <pc:sldMk cId="3823346427" sldId="347"/>
            <ac:spMk id="8" creationId="{23962611-DFD5-4092-AAFD-559E3DFCE2C9}"/>
          </ac:spMkLst>
        </pc:spChg>
        <pc:picChg chg="add">
          <ac:chgData name="Alice Struthers" userId="2bd541bf-f43d-4069-b13c-5ed9142039fe" providerId="ADAL" clId="{05D89DD0-FB46-44A9-BD40-DFD7B5135391}" dt="2021-03-24T14:46:24.234" v="1247" actId="26606"/>
          <ac:picMkLst>
            <pc:docMk/>
            <pc:sldMk cId="3823346427" sldId="347"/>
            <ac:picMk id="10" creationId="{2270F1FA-0425-408F-9861-80BF5AFB276D}"/>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8C5CFE-3F19-4E5B-8887-2D364968B360}" type="doc">
      <dgm:prSet loTypeId="urn:microsoft.com/office/officeart/2016/7/layout/LinearBlockProcessNumbered" loCatId="process" qsTypeId="urn:microsoft.com/office/officeart/2005/8/quickstyle/simple1" qsCatId="simple" csTypeId="urn:microsoft.com/office/officeart/2005/8/colors/colorful2" csCatId="colorful" phldr="1"/>
      <dgm:spPr/>
      <dgm:t>
        <a:bodyPr/>
        <a:lstStyle/>
        <a:p>
          <a:endParaRPr lang="en-US"/>
        </a:p>
      </dgm:t>
    </dgm:pt>
    <dgm:pt modelId="{1CB92D99-7FA9-4B84-88C5-E91FC0A7B0CA}">
      <dgm:prSet custT="1"/>
      <dgm:spPr/>
      <dgm:t>
        <a:bodyPr/>
        <a:lstStyle/>
        <a:p>
          <a:r>
            <a:rPr lang="en-GB" sz="2200" dirty="0"/>
            <a:t>Challenging time for charities, with staff on furlough and limited fundraising opportunities, the future remains uncertain</a:t>
          </a:r>
          <a:endParaRPr lang="en-US" sz="2200" dirty="0"/>
        </a:p>
      </dgm:t>
    </dgm:pt>
    <dgm:pt modelId="{7C2EFD9C-FEC8-421D-8D94-C28B2452AFED}" type="parTrans" cxnId="{FB055D00-88EE-4208-855B-6CFFDA42FB6A}">
      <dgm:prSet/>
      <dgm:spPr/>
      <dgm:t>
        <a:bodyPr/>
        <a:lstStyle/>
        <a:p>
          <a:endParaRPr lang="en-US"/>
        </a:p>
      </dgm:t>
    </dgm:pt>
    <dgm:pt modelId="{F8574F61-4D86-4D8A-8DEB-515CBB5034CC}" type="sibTrans" cxnId="{FB055D00-88EE-4208-855B-6CFFDA42FB6A}">
      <dgm:prSet phldrT="01"/>
      <dgm:spPr/>
      <dgm:t>
        <a:bodyPr/>
        <a:lstStyle/>
        <a:p>
          <a:r>
            <a:rPr lang="en-US"/>
            <a:t>01</a:t>
          </a:r>
        </a:p>
      </dgm:t>
    </dgm:pt>
    <dgm:pt modelId="{4144756C-545A-4AE0-B4AD-88608D5436D7}">
      <dgm:prSet custT="1"/>
      <dgm:spPr/>
      <dgm:t>
        <a:bodyPr/>
        <a:lstStyle/>
        <a:p>
          <a:r>
            <a:rPr lang="en-GB" sz="2200" dirty="0"/>
            <a:t>However, strong adaptability and resilience means charities pivoted well at the start of the pandemic, limiting the loss of  their services</a:t>
          </a:r>
          <a:endParaRPr lang="en-US" sz="2200" dirty="0"/>
        </a:p>
      </dgm:t>
    </dgm:pt>
    <dgm:pt modelId="{5E8E300D-B7F9-43A8-AEF3-BF5B5AE34029}" type="parTrans" cxnId="{AFCE652F-EC4A-43EF-92AD-FA5044FC1843}">
      <dgm:prSet/>
      <dgm:spPr/>
      <dgm:t>
        <a:bodyPr/>
        <a:lstStyle/>
        <a:p>
          <a:endParaRPr lang="en-US"/>
        </a:p>
      </dgm:t>
    </dgm:pt>
    <dgm:pt modelId="{08B4249F-D624-4538-ACBB-7EF6E2D6075F}" type="sibTrans" cxnId="{AFCE652F-EC4A-43EF-92AD-FA5044FC1843}">
      <dgm:prSet phldrT="02"/>
      <dgm:spPr/>
      <dgm:t>
        <a:bodyPr/>
        <a:lstStyle/>
        <a:p>
          <a:r>
            <a:rPr lang="en-US"/>
            <a:t>02</a:t>
          </a:r>
        </a:p>
      </dgm:t>
    </dgm:pt>
    <dgm:pt modelId="{B8CAE8E7-88F1-496E-9962-16C7AE9EED7C}">
      <dgm:prSet/>
      <dgm:spPr/>
      <dgm:t>
        <a:bodyPr/>
        <a:lstStyle/>
        <a:p>
          <a:r>
            <a:rPr lang="en-GB" dirty="0"/>
            <a:t>Increased reliance on offer of online services through pandemic, will likely remain the modus operandi for charities going forward</a:t>
          </a:r>
          <a:endParaRPr lang="en-US" dirty="0"/>
        </a:p>
      </dgm:t>
    </dgm:pt>
    <dgm:pt modelId="{4F861F36-63B3-4E12-A349-365D47729A0F}" type="parTrans" cxnId="{C7846971-6503-43AD-BAE8-8EF44A997080}">
      <dgm:prSet/>
      <dgm:spPr/>
      <dgm:t>
        <a:bodyPr/>
        <a:lstStyle/>
        <a:p>
          <a:endParaRPr lang="en-US"/>
        </a:p>
      </dgm:t>
    </dgm:pt>
    <dgm:pt modelId="{9DA50A5C-9695-4576-A1C7-A3B5966A0886}" type="sibTrans" cxnId="{C7846971-6503-43AD-BAE8-8EF44A997080}">
      <dgm:prSet phldrT="03"/>
      <dgm:spPr/>
      <dgm:t>
        <a:bodyPr/>
        <a:lstStyle/>
        <a:p>
          <a:r>
            <a:rPr lang="en-US"/>
            <a:t>03</a:t>
          </a:r>
        </a:p>
      </dgm:t>
    </dgm:pt>
    <dgm:pt modelId="{0E3525E1-71D3-4989-BFCC-A61D9DB7871F}" type="pres">
      <dgm:prSet presAssocID="{6B8C5CFE-3F19-4E5B-8887-2D364968B360}" presName="Name0" presStyleCnt="0">
        <dgm:presLayoutVars>
          <dgm:animLvl val="lvl"/>
          <dgm:resizeHandles val="exact"/>
        </dgm:presLayoutVars>
      </dgm:prSet>
      <dgm:spPr/>
    </dgm:pt>
    <dgm:pt modelId="{8C5EFE57-B0D7-4126-A766-44FFDE9873A0}" type="pres">
      <dgm:prSet presAssocID="{1CB92D99-7FA9-4B84-88C5-E91FC0A7B0CA}" presName="compositeNode" presStyleCnt="0">
        <dgm:presLayoutVars>
          <dgm:bulletEnabled val="1"/>
        </dgm:presLayoutVars>
      </dgm:prSet>
      <dgm:spPr/>
    </dgm:pt>
    <dgm:pt modelId="{092AFC27-1450-4669-A6EE-C2F0F75984C6}" type="pres">
      <dgm:prSet presAssocID="{1CB92D99-7FA9-4B84-88C5-E91FC0A7B0CA}" presName="bgRect" presStyleLbl="alignNode1" presStyleIdx="0" presStyleCnt="3"/>
      <dgm:spPr/>
    </dgm:pt>
    <dgm:pt modelId="{12BDABE3-A938-4F4A-A105-083D25B1712E}" type="pres">
      <dgm:prSet presAssocID="{F8574F61-4D86-4D8A-8DEB-515CBB5034CC}" presName="sibTransNodeRect" presStyleLbl="alignNode1" presStyleIdx="0" presStyleCnt="3">
        <dgm:presLayoutVars>
          <dgm:chMax val="0"/>
          <dgm:bulletEnabled val="1"/>
        </dgm:presLayoutVars>
      </dgm:prSet>
      <dgm:spPr/>
    </dgm:pt>
    <dgm:pt modelId="{069BD201-7E98-4069-B29F-F0A1FC66F477}" type="pres">
      <dgm:prSet presAssocID="{1CB92D99-7FA9-4B84-88C5-E91FC0A7B0CA}" presName="nodeRect" presStyleLbl="alignNode1" presStyleIdx="0" presStyleCnt="3">
        <dgm:presLayoutVars>
          <dgm:bulletEnabled val="1"/>
        </dgm:presLayoutVars>
      </dgm:prSet>
      <dgm:spPr/>
    </dgm:pt>
    <dgm:pt modelId="{975BA02C-616C-4311-93A9-6015B482CAA8}" type="pres">
      <dgm:prSet presAssocID="{F8574F61-4D86-4D8A-8DEB-515CBB5034CC}" presName="sibTrans" presStyleCnt="0"/>
      <dgm:spPr/>
    </dgm:pt>
    <dgm:pt modelId="{DB336F50-009E-43BC-B34D-4140D856381A}" type="pres">
      <dgm:prSet presAssocID="{4144756C-545A-4AE0-B4AD-88608D5436D7}" presName="compositeNode" presStyleCnt="0">
        <dgm:presLayoutVars>
          <dgm:bulletEnabled val="1"/>
        </dgm:presLayoutVars>
      </dgm:prSet>
      <dgm:spPr/>
    </dgm:pt>
    <dgm:pt modelId="{A1E1AB38-A624-4B69-8A80-93803F257D25}" type="pres">
      <dgm:prSet presAssocID="{4144756C-545A-4AE0-B4AD-88608D5436D7}" presName="bgRect" presStyleLbl="alignNode1" presStyleIdx="1" presStyleCnt="3"/>
      <dgm:spPr/>
    </dgm:pt>
    <dgm:pt modelId="{59F4FCC7-408F-405E-90C1-48338D165059}" type="pres">
      <dgm:prSet presAssocID="{08B4249F-D624-4538-ACBB-7EF6E2D6075F}" presName="sibTransNodeRect" presStyleLbl="alignNode1" presStyleIdx="1" presStyleCnt="3">
        <dgm:presLayoutVars>
          <dgm:chMax val="0"/>
          <dgm:bulletEnabled val="1"/>
        </dgm:presLayoutVars>
      </dgm:prSet>
      <dgm:spPr/>
    </dgm:pt>
    <dgm:pt modelId="{BE3B8D1B-A52F-4995-B125-8FE93DD0866B}" type="pres">
      <dgm:prSet presAssocID="{4144756C-545A-4AE0-B4AD-88608D5436D7}" presName="nodeRect" presStyleLbl="alignNode1" presStyleIdx="1" presStyleCnt="3">
        <dgm:presLayoutVars>
          <dgm:bulletEnabled val="1"/>
        </dgm:presLayoutVars>
      </dgm:prSet>
      <dgm:spPr/>
    </dgm:pt>
    <dgm:pt modelId="{5213973E-9BDE-4EB2-B4D4-D56B31BFD750}" type="pres">
      <dgm:prSet presAssocID="{08B4249F-D624-4538-ACBB-7EF6E2D6075F}" presName="sibTrans" presStyleCnt="0"/>
      <dgm:spPr/>
    </dgm:pt>
    <dgm:pt modelId="{A236EA4E-E7E0-45CC-BB19-8EA3D9EE290B}" type="pres">
      <dgm:prSet presAssocID="{B8CAE8E7-88F1-496E-9962-16C7AE9EED7C}" presName="compositeNode" presStyleCnt="0">
        <dgm:presLayoutVars>
          <dgm:bulletEnabled val="1"/>
        </dgm:presLayoutVars>
      </dgm:prSet>
      <dgm:spPr/>
    </dgm:pt>
    <dgm:pt modelId="{7BBA0992-2AB7-4FFB-B7B2-78149B36393C}" type="pres">
      <dgm:prSet presAssocID="{B8CAE8E7-88F1-496E-9962-16C7AE9EED7C}" presName="bgRect" presStyleLbl="alignNode1" presStyleIdx="2" presStyleCnt="3"/>
      <dgm:spPr/>
    </dgm:pt>
    <dgm:pt modelId="{7624E4EE-2827-4170-9396-AFE702C5130F}" type="pres">
      <dgm:prSet presAssocID="{9DA50A5C-9695-4576-A1C7-A3B5966A0886}" presName="sibTransNodeRect" presStyleLbl="alignNode1" presStyleIdx="2" presStyleCnt="3">
        <dgm:presLayoutVars>
          <dgm:chMax val="0"/>
          <dgm:bulletEnabled val="1"/>
        </dgm:presLayoutVars>
      </dgm:prSet>
      <dgm:spPr/>
    </dgm:pt>
    <dgm:pt modelId="{C9F988C0-E6DD-4F33-9918-F34D225BC8FF}" type="pres">
      <dgm:prSet presAssocID="{B8CAE8E7-88F1-496E-9962-16C7AE9EED7C}" presName="nodeRect" presStyleLbl="alignNode1" presStyleIdx="2" presStyleCnt="3">
        <dgm:presLayoutVars>
          <dgm:bulletEnabled val="1"/>
        </dgm:presLayoutVars>
      </dgm:prSet>
      <dgm:spPr/>
    </dgm:pt>
  </dgm:ptLst>
  <dgm:cxnLst>
    <dgm:cxn modelId="{FB055D00-88EE-4208-855B-6CFFDA42FB6A}" srcId="{6B8C5CFE-3F19-4E5B-8887-2D364968B360}" destId="{1CB92D99-7FA9-4B84-88C5-E91FC0A7B0CA}" srcOrd="0" destOrd="0" parTransId="{7C2EFD9C-FEC8-421D-8D94-C28B2452AFED}" sibTransId="{F8574F61-4D86-4D8A-8DEB-515CBB5034CC}"/>
    <dgm:cxn modelId="{AFCE652F-EC4A-43EF-92AD-FA5044FC1843}" srcId="{6B8C5CFE-3F19-4E5B-8887-2D364968B360}" destId="{4144756C-545A-4AE0-B4AD-88608D5436D7}" srcOrd="1" destOrd="0" parTransId="{5E8E300D-B7F9-43A8-AEF3-BF5B5AE34029}" sibTransId="{08B4249F-D624-4538-ACBB-7EF6E2D6075F}"/>
    <dgm:cxn modelId="{D4D9E063-C11B-4216-8538-C479DD0D0669}" type="presOf" srcId="{9DA50A5C-9695-4576-A1C7-A3B5966A0886}" destId="{7624E4EE-2827-4170-9396-AFE702C5130F}" srcOrd="0" destOrd="0" presId="urn:microsoft.com/office/officeart/2016/7/layout/LinearBlockProcessNumbered"/>
    <dgm:cxn modelId="{A928106D-3B36-47A8-B607-87929AEF1A1B}" type="presOf" srcId="{B8CAE8E7-88F1-496E-9962-16C7AE9EED7C}" destId="{7BBA0992-2AB7-4FFB-B7B2-78149B36393C}" srcOrd="0" destOrd="0" presId="urn:microsoft.com/office/officeart/2016/7/layout/LinearBlockProcessNumbered"/>
    <dgm:cxn modelId="{C0171A6D-CE67-4A0C-A507-180344A6608E}" type="presOf" srcId="{4144756C-545A-4AE0-B4AD-88608D5436D7}" destId="{BE3B8D1B-A52F-4995-B125-8FE93DD0866B}" srcOrd="1" destOrd="0" presId="urn:microsoft.com/office/officeart/2016/7/layout/LinearBlockProcessNumbered"/>
    <dgm:cxn modelId="{C7846971-6503-43AD-BAE8-8EF44A997080}" srcId="{6B8C5CFE-3F19-4E5B-8887-2D364968B360}" destId="{B8CAE8E7-88F1-496E-9962-16C7AE9EED7C}" srcOrd="2" destOrd="0" parTransId="{4F861F36-63B3-4E12-A349-365D47729A0F}" sibTransId="{9DA50A5C-9695-4576-A1C7-A3B5966A0886}"/>
    <dgm:cxn modelId="{87788574-62D8-4A33-8A3B-21B220122CEF}" type="presOf" srcId="{6B8C5CFE-3F19-4E5B-8887-2D364968B360}" destId="{0E3525E1-71D3-4989-BFCC-A61D9DB7871F}" srcOrd="0" destOrd="0" presId="urn:microsoft.com/office/officeart/2016/7/layout/LinearBlockProcessNumbered"/>
    <dgm:cxn modelId="{D85DB681-EF13-4692-B96D-BC047D7A3B18}" type="presOf" srcId="{08B4249F-D624-4538-ACBB-7EF6E2D6075F}" destId="{59F4FCC7-408F-405E-90C1-48338D165059}" srcOrd="0" destOrd="0" presId="urn:microsoft.com/office/officeart/2016/7/layout/LinearBlockProcessNumbered"/>
    <dgm:cxn modelId="{F42DC08A-96EF-409E-9D2F-93E9D5204F22}" type="presOf" srcId="{1CB92D99-7FA9-4B84-88C5-E91FC0A7B0CA}" destId="{092AFC27-1450-4669-A6EE-C2F0F75984C6}" srcOrd="0" destOrd="0" presId="urn:microsoft.com/office/officeart/2016/7/layout/LinearBlockProcessNumbered"/>
    <dgm:cxn modelId="{70B92199-6606-4482-BFBE-CE539BBA29A4}" type="presOf" srcId="{B8CAE8E7-88F1-496E-9962-16C7AE9EED7C}" destId="{C9F988C0-E6DD-4F33-9918-F34D225BC8FF}" srcOrd="1" destOrd="0" presId="urn:microsoft.com/office/officeart/2016/7/layout/LinearBlockProcessNumbered"/>
    <dgm:cxn modelId="{9C64FCA9-E2EE-4D0D-B6D1-CB3BCA46B275}" type="presOf" srcId="{F8574F61-4D86-4D8A-8DEB-515CBB5034CC}" destId="{12BDABE3-A938-4F4A-A105-083D25B1712E}" srcOrd="0" destOrd="0" presId="urn:microsoft.com/office/officeart/2016/7/layout/LinearBlockProcessNumbered"/>
    <dgm:cxn modelId="{A2CCD3F6-FC98-43F6-88A9-216206FD6425}" type="presOf" srcId="{1CB92D99-7FA9-4B84-88C5-E91FC0A7B0CA}" destId="{069BD201-7E98-4069-B29F-F0A1FC66F477}" srcOrd="1" destOrd="0" presId="urn:microsoft.com/office/officeart/2016/7/layout/LinearBlockProcessNumbered"/>
    <dgm:cxn modelId="{B4C310F8-725E-4C99-80DC-88DB32DB0C58}" type="presOf" srcId="{4144756C-545A-4AE0-B4AD-88608D5436D7}" destId="{A1E1AB38-A624-4B69-8A80-93803F257D25}" srcOrd="0" destOrd="0" presId="urn:microsoft.com/office/officeart/2016/7/layout/LinearBlockProcessNumbered"/>
    <dgm:cxn modelId="{8D1B9B3C-20C6-49F0-BD6B-CA410A87AF81}" type="presParOf" srcId="{0E3525E1-71D3-4989-BFCC-A61D9DB7871F}" destId="{8C5EFE57-B0D7-4126-A766-44FFDE9873A0}" srcOrd="0" destOrd="0" presId="urn:microsoft.com/office/officeart/2016/7/layout/LinearBlockProcessNumbered"/>
    <dgm:cxn modelId="{B495E30F-F053-475D-9F15-6A27306C7F30}" type="presParOf" srcId="{8C5EFE57-B0D7-4126-A766-44FFDE9873A0}" destId="{092AFC27-1450-4669-A6EE-C2F0F75984C6}" srcOrd="0" destOrd="0" presId="urn:microsoft.com/office/officeart/2016/7/layout/LinearBlockProcessNumbered"/>
    <dgm:cxn modelId="{B3B2E454-A8AC-462F-A572-3407F3C42D77}" type="presParOf" srcId="{8C5EFE57-B0D7-4126-A766-44FFDE9873A0}" destId="{12BDABE3-A938-4F4A-A105-083D25B1712E}" srcOrd="1" destOrd="0" presId="urn:microsoft.com/office/officeart/2016/7/layout/LinearBlockProcessNumbered"/>
    <dgm:cxn modelId="{9B700053-DA52-43CE-BBE8-130CFA0F18E6}" type="presParOf" srcId="{8C5EFE57-B0D7-4126-A766-44FFDE9873A0}" destId="{069BD201-7E98-4069-B29F-F0A1FC66F477}" srcOrd="2" destOrd="0" presId="urn:microsoft.com/office/officeart/2016/7/layout/LinearBlockProcessNumbered"/>
    <dgm:cxn modelId="{8C911D78-A1BE-4C19-8FA5-2C264E2B1A05}" type="presParOf" srcId="{0E3525E1-71D3-4989-BFCC-A61D9DB7871F}" destId="{975BA02C-616C-4311-93A9-6015B482CAA8}" srcOrd="1" destOrd="0" presId="urn:microsoft.com/office/officeart/2016/7/layout/LinearBlockProcessNumbered"/>
    <dgm:cxn modelId="{CD9233E9-A9B5-4C8C-BA65-32C3D59335B6}" type="presParOf" srcId="{0E3525E1-71D3-4989-BFCC-A61D9DB7871F}" destId="{DB336F50-009E-43BC-B34D-4140D856381A}" srcOrd="2" destOrd="0" presId="urn:microsoft.com/office/officeart/2016/7/layout/LinearBlockProcessNumbered"/>
    <dgm:cxn modelId="{804DD540-8C29-415F-8461-BB987A5F03AF}" type="presParOf" srcId="{DB336F50-009E-43BC-B34D-4140D856381A}" destId="{A1E1AB38-A624-4B69-8A80-93803F257D25}" srcOrd="0" destOrd="0" presId="urn:microsoft.com/office/officeart/2016/7/layout/LinearBlockProcessNumbered"/>
    <dgm:cxn modelId="{4A4C8B13-43BB-4D3B-9BD0-92DFB00C03EF}" type="presParOf" srcId="{DB336F50-009E-43BC-B34D-4140D856381A}" destId="{59F4FCC7-408F-405E-90C1-48338D165059}" srcOrd="1" destOrd="0" presId="urn:microsoft.com/office/officeart/2016/7/layout/LinearBlockProcessNumbered"/>
    <dgm:cxn modelId="{BA678F43-724D-4DE0-9265-1B32918CA49E}" type="presParOf" srcId="{DB336F50-009E-43BC-B34D-4140D856381A}" destId="{BE3B8D1B-A52F-4995-B125-8FE93DD0866B}" srcOrd="2" destOrd="0" presId="urn:microsoft.com/office/officeart/2016/7/layout/LinearBlockProcessNumbered"/>
    <dgm:cxn modelId="{D17730CA-9FF8-48E4-BCAC-890CF4610667}" type="presParOf" srcId="{0E3525E1-71D3-4989-BFCC-A61D9DB7871F}" destId="{5213973E-9BDE-4EB2-B4D4-D56B31BFD750}" srcOrd="3" destOrd="0" presId="urn:microsoft.com/office/officeart/2016/7/layout/LinearBlockProcessNumbered"/>
    <dgm:cxn modelId="{31669507-46AF-42BD-8339-AB620C917995}" type="presParOf" srcId="{0E3525E1-71D3-4989-BFCC-A61D9DB7871F}" destId="{A236EA4E-E7E0-45CC-BB19-8EA3D9EE290B}" srcOrd="4" destOrd="0" presId="urn:microsoft.com/office/officeart/2016/7/layout/LinearBlockProcessNumbered"/>
    <dgm:cxn modelId="{66694C78-1E66-4B4B-9299-E17E360AA886}" type="presParOf" srcId="{A236EA4E-E7E0-45CC-BB19-8EA3D9EE290B}" destId="{7BBA0992-2AB7-4FFB-B7B2-78149B36393C}" srcOrd="0" destOrd="0" presId="urn:microsoft.com/office/officeart/2016/7/layout/LinearBlockProcessNumbered"/>
    <dgm:cxn modelId="{ABC49144-708B-4A5F-9541-C560775522A2}" type="presParOf" srcId="{A236EA4E-E7E0-45CC-BB19-8EA3D9EE290B}" destId="{7624E4EE-2827-4170-9396-AFE702C5130F}" srcOrd="1" destOrd="0" presId="urn:microsoft.com/office/officeart/2016/7/layout/LinearBlockProcessNumbered"/>
    <dgm:cxn modelId="{BF3BD998-1025-42E7-9C4D-48A1E4923C4C}" type="presParOf" srcId="{A236EA4E-E7E0-45CC-BB19-8EA3D9EE290B}" destId="{C9F988C0-E6DD-4F33-9918-F34D225BC8FF}"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B8C5CFE-3F19-4E5B-8887-2D364968B360}" type="doc">
      <dgm:prSet loTypeId="urn:microsoft.com/office/officeart/2016/7/layout/LinearBlockProcessNumbered" loCatId="process" qsTypeId="urn:microsoft.com/office/officeart/2005/8/quickstyle/simple1" qsCatId="simple" csTypeId="urn:microsoft.com/office/officeart/2005/8/colors/colorful2" csCatId="colorful" phldr="1"/>
      <dgm:spPr/>
      <dgm:t>
        <a:bodyPr/>
        <a:lstStyle/>
        <a:p>
          <a:endParaRPr lang="en-US"/>
        </a:p>
      </dgm:t>
    </dgm:pt>
    <dgm:pt modelId="{1CB92D99-7FA9-4B84-88C5-E91FC0A7B0CA}">
      <dgm:prSet custT="1"/>
      <dgm:spPr/>
      <dgm:t>
        <a:bodyPr/>
        <a:lstStyle/>
        <a:p>
          <a:r>
            <a:rPr lang="en-GB" sz="2200" dirty="0"/>
            <a:t>Our 2021-2024 strategy is to Inform – Connect – Influence</a:t>
          </a:r>
          <a:endParaRPr lang="en-US" sz="2200" dirty="0"/>
        </a:p>
      </dgm:t>
    </dgm:pt>
    <dgm:pt modelId="{7C2EFD9C-FEC8-421D-8D94-C28B2452AFED}" type="parTrans" cxnId="{FB055D00-88EE-4208-855B-6CFFDA42FB6A}">
      <dgm:prSet/>
      <dgm:spPr/>
      <dgm:t>
        <a:bodyPr/>
        <a:lstStyle/>
        <a:p>
          <a:endParaRPr lang="en-US"/>
        </a:p>
      </dgm:t>
    </dgm:pt>
    <dgm:pt modelId="{F8574F61-4D86-4D8A-8DEB-515CBB5034CC}" type="sibTrans" cxnId="{FB055D00-88EE-4208-855B-6CFFDA42FB6A}">
      <dgm:prSet phldrT="01" phldr="0"/>
      <dgm:spPr/>
      <dgm:t>
        <a:bodyPr/>
        <a:lstStyle/>
        <a:p>
          <a:r>
            <a:rPr lang="en-US"/>
            <a:t>01</a:t>
          </a:r>
        </a:p>
      </dgm:t>
    </dgm:pt>
    <dgm:pt modelId="{4144756C-545A-4AE0-B4AD-88608D5436D7}">
      <dgm:prSet custT="1"/>
      <dgm:spPr/>
      <dgm:t>
        <a:bodyPr/>
        <a:lstStyle/>
        <a:p>
          <a:r>
            <a:rPr lang="en-GB" sz="2200" dirty="0"/>
            <a:t>We will  continue to support Scottish Government with the delivery of the early priorities of the neurological framework for action</a:t>
          </a:r>
          <a:endParaRPr lang="en-US" sz="2200" dirty="0"/>
        </a:p>
      </dgm:t>
    </dgm:pt>
    <dgm:pt modelId="{5E8E300D-B7F9-43A8-AEF3-BF5B5AE34029}" type="parTrans" cxnId="{AFCE652F-EC4A-43EF-92AD-FA5044FC1843}">
      <dgm:prSet/>
      <dgm:spPr/>
      <dgm:t>
        <a:bodyPr/>
        <a:lstStyle/>
        <a:p>
          <a:endParaRPr lang="en-US"/>
        </a:p>
      </dgm:t>
    </dgm:pt>
    <dgm:pt modelId="{08B4249F-D624-4538-ACBB-7EF6E2D6075F}" type="sibTrans" cxnId="{AFCE652F-EC4A-43EF-92AD-FA5044FC1843}">
      <dgm:prSet phldrT="02" phldr="0"/>
      <dgm:spPr/>
      <dgm:t>
        <a:bodyPr/>
        <a:lstStyle/>
        <a:p>
          <a:r>
            <a:rPr lang="en-US"/>
            <a:t>02</a:t>
          </a:r>
        </a:p>
      </dgm:t>
    </dgm:pt>
    <dgm:pt modelId="{B8CAE8E7-88F1-496E-9962-16C7AE9EED7C}">
      <dgm:prSet custT="1"/>
      <dgm:spPr/>
      <dgm:t>
        <a:bodyPr/>
        <a:lstStyle/>
        <a:p>
          <a:r>
            <a:rPr lang="en-US" sz="2200" dirty="0"/>
            <a:t>Mapping has revealed weak spots which we can address</a:t>
          </a:r>
        </a:p>
      </dgm:t>
    </dgm:pt>
    <dgm:pt modelId="{4F861F36-63B3-4E12-A349-365D47729A0F}" type="parTrans" cxnId="{C7846971-6503-43AD-BAE8-8EF44A997080}">
      <dgm:prSet/>
      <dgm:spPr/>
      <dgm:t>
        <a:bodyPr/>
        <a:lstStyle/>
        <a:p>
          <a:endParaRPr lang="en-US"/>
        </a:p>
      </dgm:t>
    </dgm:pt>
    <dgm:pt modelId="{9DA50A5C-9695-4576-A1C7-A3B5966A0886}" type="sibTrans" cxnId="{C7846971-6503-43AD-BAE8-8EF44A997080}">
      <dgm:prSet phldrT="03" phldr="0"/>
      <dgm:spPr/>
      <dgm:t>
        <a:bodyPr/>
        <a:lstStyle/>
        <a:p>
          <a:r>
            <a:rPr lang="en-US"/>
            <a:t>03</a:t>
          </a:r>
        </a:p>
      </dgm:t>
    </dgm:pt>
    <dgm:pt modelId="{0E3525E1-71D3-4989-BFCC-A61D9DB7871F}" type="pres">
      <dgm:prSet presAssocID="{6B8C5CFE-3F19-4E5B-8887-2D364968B360}" presName="Name0" presStyleCnt="0">
        <dgm:presLayoutVars>
          <dgm:animLvl val="lvl"/>
          <dgm:resizeHandles val="exact"/>
        </dgm:presLayoutVars>
      </dgm:prSet>
      <dgm:spPr/>
    </dgm:pt>
    <dgm:pt modelId="{8C5EFE57-B0D7-4126-A766-44FFDE9873A0}" type="pres">
      <dgm:prSet presAssocID="{1CB92D99-7FA9-4B84-88C5-E91FC0A7B0CA}" presName="compositeNode" presStyleCnt="0">
        <dgm:presLayoutVars>
          <dgm:bulletEnabled val="1"/>
        </dgm:presLayoutVars>
      </dgm:prSet>
      <dgm:spPr/>
    </dgm:pt>
    <dgm:pt modelId="{092AFC27-1450-4669-A6EE-C2F0F75984C6}" type="pres">
      <dgm:prSet presAssocID="{1CB92D99-7FA9-4B84-88C5-E91FC0A7B0CA}" presName="bgRect" presStyleLbl="alignNode1" presStyleIdx="0" presStyleCnt="3"/>
      <dgm:spPr/>
    </dgm:pt>
    <dgm:pt modelId="{12BDABE3-A938-4F4A-A105-083D25B1712E}" type="pres">
      <dgm:prSet presAssocID="{F8574F61-4D86-4D8A-8DEB-515CBB5034CC}" presName="sibTransNodeRect" presStyleLbl="alignNode1" presStyleIdx="0" presStyleCnt="3">
        <dgm:presLayoutVars>
          <dgm:chMax val="0"/>
          <dgm:bulletEnabled val="1"/>
        </dgm:presLayoutVars>
      </dgm:prSet>
      <dgm:spPr/>
    </dgm:pt>
    <dgm:pt modelId="{069BD201-7E98-4069-B29F-F0A1FC66F477}" type="pres">
      <dgm:prSet presAssocID="{1CB92D99-7FA9-4B84-88C5-E91FC0A7B0CA}" presName="nodeRect" presStyleLbl="alignNode1" presStyleIdx="0" presStyleCnt="3">
        <dgm:presLayoutVars>
          <dgm:bulletEnabled val="1"/>
        </dgm:presLayoutVars>
      </dgm:prSet>
      <dgm:spPr/>
    </dgm:pt>
    <dgm:pt modelId="{975BA02C-616C-4311-93A9-6015B482CAA8}" type="pres">
      <dgm:prSet presAssocID="{F8574F61-4D86-4D8A-8DEB-515CBB5034CC}" presName="sibTrans" presStyleCnt="0"/>
      <dgm:spPr/>
    </dgm:pt>
    <dgm:pt modelId="{DB336F50-009E-43BC-B34D-4140D856381A}" type="pres">
      <dgm:prSet presAssocID="{4144756C-545A-4AE0-B4AD-88608D5436D7}" presName="compositeNode" presStyleCnt="0">
        <dgm:presLayoutVars>
          <dgm:bulletEnabled val="1"/>
        </dgm:presLayoutVars>
      </dgm:prSet>
      <dgm:spPr/>
    </dgm:pt>
    <dgm:pt modelId="{A1E1AB38-A624-4B69-8A80-93803F257D25}" type="pres">
      <dgm:prSet presAssocID="{4144756C-545A-4AE0-B4AD-88608D5436D7}" presName="bgRect" presStyleLbl="alignNode1" presStyleIdx="1" presStyleCnt="3"/>
      <dgm:spPr/>
    </dgm:pt>
    <dgm:pt modelId="{59F4FCC7-408F-405E-90C1-48338D165059}" type="pres">
      <dgm:prSet presAssocID="{08B4249F-D624-4538-ACBB-7EF6E2D6075F}" presName="sibTransNodeRect" presStyleLbl="alignNode1" presStyleIdx="1" presStyleCnt="3">
        <dgm:presLayoutVars>
          <dgm:chMax val="0"/>
          <dgm:bulletEnabled val="1"/>
        </dgm:presLayoutVars>
      </dgm:prSet>
      <dgm:spPr/>
    </dgm:pt>
    <dgm:pt modelId="{BE3B8D1B-A52F-4995-B125-8FE93DD0866B}" type="pres">
      <dgm:prSet presAssocID="{4144756C-545A-4AE0-B4AD-88608D5436D7}" presName="nodeRect" presStyleLbl="alignNode1" presStyleIdx="1" presStyleCnt="3">
        <dgm:presLayoutVars>
          <dgm:bulletEnabled val="1"/>
        </dgm:presLayoutVars>
      </dgm:prSet>
      <dgm:spPr/>
    </dgm:pt>
    <dgm:pt modelId="{5213973E-9BDE-4EB2-B4D4-D56B31BFD750}" type="pres">
      <dgm:prSet presAssocID="{08B4249F-D624-4538-ACBB-7EF6E2D6075F}" presName="sibTrans" presStyleCnt="0"/>
      <dgm:spPr/>
    </dgm:pt>
    <dgm:pt modelId="{A236EA4E-E7E0-45CC-BB19-8EA3D9EE290B}" type="pres">
      <dgm:prSet presAssocID="{B8CAE8E7-88F1-496E-9962-16C7AE9EED7C}" presName="compositeNode" presStyleCnt="0">
        <dgm:presLayoutVars>
          <dgm:bulletEnabled val="1"/>
        </dgm:presLayoutVars>
      </dgm:prSet>
      <dgm:spPr/>
    </dgm:pt>
    <dgm:pt modelId="{7BBA0992-2AB7-4FFB-B7B2-78149B36393C}" type="pres">
      <dgm:prSet presAssocID="{B8CAE8E7-88F1-496E-9962-16C7AE9EED7C}" presName="bgRect" presStyleLbl="alignNode1" presStyleIdx="2" presStyleCnt="3"/>
      <dgm:spPr/>
    </dgm:pt>
    <dgm:pt modelId="{7624E4EE-2827-4170-9396-AFE702C5130F}" type="pres">
      <dgm:prSet presAssocID="{9DA50A5C-9695-4576-A1C7-A3B5966A0886}" presName="sibTransNodeRect" presStyleLbl="alignNode1" presStyleIdx="2" presStyleCnt="3">
        <dgm:presLayoutVars>
          <dgm:chMax val="0"/>
          <dgm:bulletEnabled val="1"/>
        </dgm:presLayoutVars>
      </dgm:prSet>
      <dgm:spPr/>
    </dgm:pt>
    <dgm:pt modelId="{C9F988C0-E6DD-4F33-9918-F34D225BC8FF}" type="pres">
      <dgm:prSet presAssocID="{B8CAE8E7-88F1-496E-9962-16C7AE9EED7C}" presName="nodeRect" presStyleLbl="alignNode1" presStyleIdx="2" presStyleCnt="3">
        <dgm:presLayoutVars>
          <dgm:bulletEnabled val="1"/>
        </dgm:presLayoutVars>
      </dgm:prSet>
      <dgm:spPr/>
    </dgm:pt>
  </dgm:ptLst>
  <dgm:cxnLst>
    <dgm:cxn modelId="{FB055D00-88EE-4208-855B-6CFFDA42FB6A}" srcId="{6B8C5CFE-3F19-4E5B-8887-2D364968B360}" destId="{1CB92D99-7FA9-4B84-88C5-E91FC0A7B0CA}" srcOrd="0" destOrd="0" parTransId="{7C2EFD9C-FEC8-421D-8D94-C28B2452AFED}" sibTransId="{F8574F61-4D86-4D8A-8DEB-515CBB5034CC}"/>
    <dgm:cxn modelId="{AFCE652F-EC4A-43EF-92AD-FA5044FC1843}" srcId="{6B8C5CFE-3F19-4E5B-8887-2D364968B360}" destId="{4144756C-545A-4AE0-B4AD-88608D5436D7}" srcOrd="1" destOrd="0" parTransId="{5E8E300D-B7F9-43A8-AEF3-BF5B5AE34029}" sibTransId="{08B4249F-D624-4538-ACBB-7EF6E2D6075F}"/>
    <dgm:cxn modelId="{D4D9E063-C11B-4216-8538-C479DD0D0669}" type="presOf" srcId="{9DA50A5C-9695-4576-A1C7-A3B5966A0886}" destId="{7624E4EE-2827-4170-9396-AFE702C5130F}" srcOrd="0" destOrd="0" presId="urn:microsoft.com/office/officeart/2016/7/layout/LinearBlockProcessNumbered"/>
    <dgm:cxn modelId="{A928106D-3B36-47A8-B607-87929AEF1A1B}" type="presOf" srcId="{B8CAE8E7-88F1-496E-9962-16C7AE9EED7C}" destId="{7BBA0992-2AB7-4FFB-B7B2-78149B36393C}" srcOrd="0" destOrd="0" presId="urn:microsoft.com/office/officeart/2016/7/layout/LinearBlockProcessNumbered"/>
    <dgm:cxn modelId="{C0171A6D-CE67-4A0C-A507-180344A6608E}" type="presOf" srcId="{4144756C-545A-4AE0-B4AD-88608D5436D7}" destId="{BE3B8D1B-A52F-4995-B125-8FE93DD0866B}" srcOrd="1" destOrd="0" presId="urn:microsoft.com/office/officeart/2016/7/layout/LinearBlockProcessNumbered"/>
    <dgm:cxn modelId="{C7846971-6503-43AD-BAE8-8EF44A997080}" srcId="{6B8C5CFE-3F19-4E5B-8887-2D364968B360}" destId="{B8CAE8E7-88F1-496E-9962-16C7AE9EED7C}" srcOrd="2" destOrd="0" parTransId="{4F861F36-63B3-4E12-A349-365D47729A0F}" sibTransId="{9DA50A5C-9695-4576-A1C7-A3B5966A0886}"/>
    <dgm:cxn modelId="{87788574-62D8-4A33-8A3B-21B220122CEF}" type="presOf" srcId="{6B8C5CFE-3F19-4E5B-8887-2D364968B360}" destId="{0E3525E1-71D3-4989-BFCC-A61D9DB7871F}" srcOrd="0" destOrd="0" presId="urn:microsoft.com/office/officeart/2016/7/layout/LinearBlockProcessNumbered"/>
    <dgm:cxn modelId="{D85DB681-EF13-4692-B96D-BC047D7A3B18}" type="presOf" srcId="{08B4249F-D624-4538-ACBB-7EF6E2D6075F}" destId="{59F4FCC7-408F-405E-90C1-48338D165059}" srcOrd="0" destOrd="0" presId="urn:microsoft.com/office/officeart/2016/7/layout/LinearBlockProcessNumbered"/>
    <dgm:cxn modelId="{F42DC08A-96EF-409E-9D2F-93E9D5204F22}" type="presOf" srcId="{1CB92D99-7FA9-4B84-88C5-E91FC0A7B0CA}" destId="{092AFC27-1450-4669-A6EE-C2F0F75984C6}" srcOrd="0" destOrd="0" presId="urn:microsoft.com/office/officeart/2016/7/layout/LinearBlockProcessNumbered"/>
    <dgm:cxn modelId="{70B92199-6606-4482-BFBE-CE539BBA29A4}" type="presOf" srcId="{B8CAE8E7-88F1-496E-9962-16C7AE9EED7C}" destId="{C9F988C0-E6DD-4F33-9918-F34D225BC8FF}" srcOrd="1" destOrd="0" presId="urn:microsoft.com/office/officeart/2016/7/layout/LinearBlockProcessNumbered"/>
    <dgm:cxn modelId="{9C64FCA9-E2EE-4D0D-B6D1-CB3BCA46B275}" type="presOf" srcId="{F8574F61-4D86-4D8A-8DEB-515CBB5034CC}" destId="{12BDABE3-A938-4F4A-A105-083D25B1712E}" srcOrd="0" destOrd="0" presId="urn:microsoft.com/office/officeart/2016/7/layout/LinearBlockProcessNumbered"/>
    <dgm:cxn modelId="{A2CCD3F6-FC98-43F6-88A9-216206FD6425}" type="presOf" srcId="{1CB92D99-7FA9-4B84-88C5-E91FC0A7B0CA}" destId="{069BD201-7E98-4069-B29F-F0A1FC66F477}" srcOrd="1" destOrd="0" presId="urn:microsoft.com/office/officeart/2016/7/layout/LinearBlockProcessNumbered"/>
    <dgm:cxn modelId="{B4C310F8-725E-4C99-80DC-88DB32DB0C58}" type="presOf" srcId="{4144756C-545A-4AE0-B4AD-88608D5436D7}" destId="{A1E1AB38-A624-4B69-8A80-93803F257D25}" srcOrd="0" destOrd="0" presId="urn:microsoft.com/office/officeart/2016/7/layout/LinearBlockProcessNumbered"/>
    <dgm:cxn modelId="{8D1B9B3C-20C6-49F0-BD6B-CA410A87AF81}" type="presParOf" srcId="{0E3525E1-71D3-4989-BFCC-A61D9DB7871F}" destId="{8C5EFE57-B0D7-4126-A766-44FFDE9873A0}" srcOrd="0" destOrd="0" presId="urn:microsoft.com/office/officeart/2016/7/layout/LinearBlockProcessNumbered"/>
    <dgm:cxn modelId="{B495E30F-F053-475D-9F15-6A27306C7F30}" type="presParOf" srcId="{8C5EFE57-B0D7-4126-A766-44FFDE9873A0}" destId="{092AFC27-1450-4669-A6EE-C2F0F75984C6}" srcOrd="0" destOrd="0" presId="urn:microsoft.com/office/officeart/2016/7/layout/LinearBlockProcessNumbered"/>
    <dgm:cxn modelId="{B3B2E454-A8AC-462F-A572-3407F3C42D77}" type="presParOf" srcId="{8C5EFE57-B0D7-4126-A766-44FFDE9873A0}" destId="{12BDABE3-A938-4F4A-A105-083D25B1712E}" srcOrd="1" destOrd="0" presId="urn:microsoft.com/office/officeart/2016/7/layout/LinearBlockProcessNumbered"/>
    <dgm:cxn modelId="{9B700053-DA52-43CE-BBE8-130CFA0F18E6}" type="presParOf" srcId="{8C5EFE57-B0D7-4126-A766-44FFDE9873A0}" destId="{069BD201-7E98-4069-B29F-F0A1FC66F477}" srcOrd="2" destOrd="0" presId="urn:microsoft.com/office/officeart/2016/7/layout/LinearBlockProcessNumbered"/>
    <dgm:cxn modelId="{8C911D78-A1BE-4C19-8FA5-2C264E2B1A05}" type="presParOf" srcId="{0E3525E1-71D3-4989-BFCC-A61D9DB7871F}" destId="{975BA02C-616C-4311-93A9-6015B482CAA8}" srcOrd="1" destOrd="0" presId="urn:microsoft.com/office/officeart/2016/7/layout/LinearBlockProcessNumbered"/>
    <dgm:cxn modelId="{CD9233E9-A9B5-4C8C-BA65-32C3D59335B6}" type="presParOf" srcId="{0E3525E1-71D3-4989-BFCC-A61D9DB7871F}" destId="{DB336F50-009E-43BC-B34D-4140D856381A}" srcOrd="2" destOrd="0" presId="urn:microsoft.com/office/officeart/2016/7/layout/LinearBlockProcessNumbered"/>
    <dgm:cxn modelId="{804DD540-8C29-415F-8461-BB987A5F03AF}" type="presParOf" srcId="{DB336F50-009E-43BC-B34D-4140D856381A}" destId="{A1E1AB38-A624-4B69-8A80-93803F257D25}" srcOrd="0" destOrd="0" presId="urn:microsoft.com/office/officeart/2016/7/layout/LinearBlockProcessNumbered"/>
    <dgm:cxn modelId="{4A4C8B13-43BB-4D3B-9BD0-92DFB00C03EF}" type="presParOf" srcId="{DB336F50-009E-43BC-B34D-4140D856381A}" destId="{59F4FCC7-408F-405E-90C1-48338D165059}" srcOrd="1" destOrd="0" presId="urn:microsoft.com/office/officeart/2016/7/layout/LinearBlockProcessNumbered"/>
    <dgm:cxn modelId="{BA678F43-724D-4DE0-9265-1B32918CA49E}" type="presParOf" srcId="{DB336F50-009E-43BC-B34D-4140D856381A}" destId="{BE3B8D1B-A52F-4995-B125-8FE93DD0866B}" srcOrd="2" destOrd="0" presId="urn:microsoft.com/office/officeart/2016/7/layout/LinearBlockProcessNumbered"/>
    <dgm:cxn modelId="{D17730CA-9FF8-48E4-BCAC-890CF4610667}" type="presParOf" srcId="{0E3525E1-71D3-4989-BFCC-A61D9DB7871F}" destId="{5213973E-9BDE-4EB2-B4D4-D56B31BFD750}" srcOrd="3" destOrd="0" presId="urn:microsoft.com/office/officeart/2016/7/layout/LinearBlockProcessNumbered"/>
    <dgm:cxn modelId="{31669507-46AF-42BD-8339-AB620C917995}" type="presParOf" srcId="{0E3525E1-71D3-4989-BFCC-A61D9DB7871F}" destId="{A236EA4E-E7E0-45CC-BB19-8EA3D9EE290B}" srcOrd="4" destOrd="0" presId="urn:microsoft.com/office/officeart/2016/7/layout/LinearBlockProcessNumbered"/>
    <dgm:cxn modelId="{66694C78-1E66-4B4B-9299-E17E360AA886}" type="presParOf" srcId="{A236EA4E-E7E0-45CC-BB19-8EA3D9EE290B}" destId="{7BBA0992-2AB7-4FFB-B7B2-78149B36393C}" srcOrd="0" destOrd="0" presId="urn:microsoft.com/office/officeart/2016/7/layout/LinearBlockProcessNumbered"/>
    <dgm:cxn modelId="{ABC49144-708B-4A5F-9541-C560775522A2}" type="presParOf" srcId="{A236EA4E-E7E0-45CC-BB19-8EA3D9EE290B}" destId="{7624E4EE-2827-4170-9396-AFE702C5130F}" srcOrd="1" destOrd="0" presId="urn:microsoft.com/office/officeart/2016/7/layout/LinearBlockProcessNumbered"/>
    <dgm:cxn modelId="{BF3BD998-1025-42E7-9C4D-48A1E4923C4C}" type="presParOf" srcId="{A236EA4E-E7E0-45CC-BB19-8EA3D9EE290B}" destId="{C9F988C0-E6DD-4F33-9918-F34D225BC8FF}"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B8C5CFE-3F19-4E5B-8887-2D364968B360}" type="doc">
      <dgm:prSet loTypeId="urn:microsoft.com/office/officeart/2016/7/layout/LinearBlockProcessNumbered" loCatId="process" qsTypeId="urn:microsoft.com/office/officeart/2005/8/quickstyle/simple1" qsCatId="simple" csTypeId="urn:microsoft.com/office/officeart/2005/8/colors/colorful2" csCatId="colorful" phldr="1"/>
      <dgm:spPr/>
      <dgm:t>
        <a:bodyPr/>
        <a:lstStyle/>
        <a:p>
          <a:endParaRPr lang="en-US"/>
        </a:p>
      </dgm:t>
    </dgm:pt>
    <dgm:pt modelId="{1CB92D99-7FA9-4B84-88C5-E91FC0A7B0CA}">
      <dgm:prSet custT="1"/>
      <dgm:spPr/>
      <dgm:t>
        <a:bodyPr/>
        <a:lstStyle/>
        <a:p>
          <a:r>
            <a:rPr lang="en-GB" sz="2200" dirty="0"/>
            <a:t>Need to build trust between Charities and Statutory Sector in terms of quality of self-management materials</a:t>
          </a:r>
          <a:endParaRPr lang="en-US" sz="2200" dirty="0"/>
        </a:p>
      </dgm:t>
    </dgm:pt>
    <dgm:pt modelId="{7C2EFD9C-FEC8-421D-8D94-C28B2452AFED}" type="parTrans" cxnId="{FB055D00-88EE-4208-855B-6CFFDA42FB6A}">
      <dgm:prSet/>
      <dgm:spPr/>
      <dgm:t>
        <a:bodyPr/>
        <a:lstStyle/>
        <a:p>
          <a:endParaRPr lang="en-US"/>
        </a:p>
      </dgm:t>
    </dgm:pt>
    <dgm:pt modelId="{F8574F61-4D86-4D8A-8DEB-515CBB5034CC}" type="sibTrans" cxnId="{FB055D00-88EE-4208-855B-6CFFDA42FB6A}">
      <dgm:prSet phldrT="01" phldr="0"/>
      <dgm:spPr/>
      <dgm:t>
        <a:bodyPr/>
        <a:lstStyle/>
        <a:p>
          <a:r>
            <a:rPr lang="en-US"/>
            <a:t>01</a:t>
          </a:r>
        </a:p>
      </dgm:t>
    </dgm:pt>
    <dgm:pt modelId="{4144756C-545A-4AE0-B4AD-88608D5436D7}">
      <dgm:prSet custT="1"/>
      <dgm:spPr/>
      <dgm:t>
        <a:bodyPr/>
        <a:lstStyle/>
        <a:p>
          <a:r>
            <a:rPr lang="en-GB" sz="2200" dirty="0"/>
            <a:t>NAoS to host a conference style workshop to develop the idea of the neuro hub</a:t>
          </a:r>
          <a:endParaRPr lang="en-US" sz="2200" dirty="0"/>
        </a:p>
      </dgm:t>
    </dgm:pt>
    <dgm:pt modelId="{5E8E300D-B7F9-43A8-AEF3-BF5B5AE34029}" type="parTrans" cxnId="{AFCE652F-EC4A-43EF-92AD-FA5044FC1843}">
      <dgm:prSet/>
      <dgm:spPr/>
      <dgm:t>
        <a:bodyPr/>
        <a:lstStyle/>
        <a:p>
          <a:endParaRPr lang="en-US"/>
        </a:p>
      </dgm:t>
    </dgm:pt>
    <dgm:pt modelId="{08B4249F-D624-4538-ACBB-7EF6E2D6075F}" type="sibTrans" cxnId="{AFCE652F-EC4A-43EF-92AD-FA5044FC1843}">
      <dgm:prSet phldrT="02" phldr="0"/>
      <dgm:spPr/>
      <dgm:t>
        <a:bodyPr/>
        <a:lstStyle/>
        <a:p>
          <a:r>
            <a:rPr lang="en-US"/>
            <a:t>02</a:t>
          </a:r>
        </a:p>
      </dgm:t>
    </dgm:pt>
    <dgm:pt modelId="{B8CAE8E7-88F1-496E-9962-16C7AE9EED7C}">
      <dgm:prSet custT="1"/>
      <dgm:spPr/>
      <dgm:t>
        <a:bodyPr/>
        <a:lstStyle/>
        <a:p>
          <a:r>
            <a:rPr lang="en-US" sz="2200" dirty="0"/>
            <a:t>We will help to build awareness of and faith in self-management programmes, championing condition specific tools</a:t>
          </a:r>
        </a:p>
      </dgm:t>
    </dgm:pt>
    <dgm:pt modelId="{4F861F36-63B3-4E12-A349-365D47729A0F}" type="parTrans" cxnId="{C7846971-6503-43AD-BAE8-8EF44A997080}">
      <dgm:prSet/>
      <dgm:spPr/>
      <dgm:t>
        <a:bodyPr/>
        <a:lstStyle/>
        <a:p>
          <a:endParaRPr lang="en-US"/>
        </a:p>
      </dgm:t>
    </dgm:pt>
    <dgm:pt modelId="{9DA50A5C-9695-4576-A1C7-A3B5966A0886}" type="sibTrans" cxnId="{C7846971-6503-43AD-BAE8-8EF44A997080}">
      <dgm:prSet phldrT="03" phldr="0"/>
      <dgm:spPr/>
      <dgm:t>
        <a:bodyPr/>
        <a:lstStyle/>
        <a:p>
          <a:r>
            <a:rPr lang="en-US"/>
            <a:t>03</a:t>
          </a:r>
        </a:p>
      </dgm:t>
    </dgm:pt>
    <dgm:pt modelId="{0E3525E1-71D3-4989-BFCC-A61D9DB7871F}" type="pres">
      <dgm:prSet presAssocID="{6B8C5CFE-3F19-4E5B-8887-2D364968B360}" presName="Name0" presStyleCnt="0">
        <dgm:presLayoutVars>
          <dgm:animLvl val="lvl"/>
          <dgm:resizeHandles val="exact"/>
        </dgm:presLayoutVars>
      </dgm:prSet>
      <dgm:spPr/>
    </dgm:pt>
    <dgm:pt modelId="{8C5EFE57-B0D7-4126-A766-44FFDE9873A0}" type="pres">
      <dgm:prSet presAssocID="{1CB92D99-7FA9-4B84-88C5-E91FC0A7B0CA}" presName="compositeNode" presStyleCnt="0">
        <dgm:presLayoutVars>
          <dgm:bulletEnabled val="1"/>
        </dgm:presLayoutVars>
      </dgm:prSet>
      <dgm:spPr/>
    </dgm:pt>
    <dgm:pt modelId="{092AFC27-1450-4669-A6EE-C2F0F75984C6}" type="pres">
      <dgm:prSet presAssocID="{1CB92D99-7FA9-4B84-88C5-E91FC0A7B0CA}" presName="bgRect" presStyleLbl="alignNode1" presStyleIdx="0" presStyleCnt="3"/>
      <dgm:spPr/>
    </dgm:pt>
    <dgm:pt modelId="{12BDABE3-A938-4F4A-A105-083D25B1712E}" type="pres">
      <dgm:prSet presAssocID="{F8574F61-4D86-4D8A-8DEB-515CBB5034CC}" presName="sibTransNodeRect" presStyleLbl="alignNode1" presStyleIdx="0" presStyleCnt="3">
        <dgm:presLayoutVars>
          <dgm:chMax val="0"/>
          <dgm:bulletEnabled val="1"/>
        </dgm:presLayoutVars>
      </dgm:prSet>
      <dgm:spPr/>
    </dgm:pt>
    <dgm:pt modelId="{069BD201-7E98-4069-B29F-F0A1FC66F477}" type="pres">
      <dgm:prSet presAssocID="{1CB92D99-7FA9-4B84-88C5-E91FC0A7B0CA}" presName="nodeRect" presStyleLbl="alignNode1" presStyleIdx="0" presStyleCnt="3">
        <dgm:presLayoutVars>
          <dgm:bulletEnabled val="1"/>
        </dgm:presLayoutVars>
      </dgm:prSet>
      <dgm:spPr/>
    </dgm:pt>
    <dgm:pt modelId="{975BA02C-616C-4311-93A9-6015B482CAA8}" type="pres">
      <dgm:prSet presAssocID="{F8574F61-4D86-4D8A-8DEB-515CBB5034CC}" presName="sibTrans" presStyleCnt="0"/>
      <dgm:spPr/>
    </dgm:pt>
    <dgm:pt modelId="{DB336F50-009E-43BC-B34D-4140D856381A}" type="pres">
      <dgm:prSet presAssocID="{4144756C-545A-4AE0-B4AD-88608D5436D7}" presName="compositeNode" presStyleCnt="0">
        <dgm:presLayoutVars>
          <dgm:bulletEnabled val="1"/>
        </dgm:presLayoutVars>
      </dgm:prSet>
      <dgm:spPr/>
    </dgm:pt>
    <dgm:pt modelId="{A1E1AB38-A624-4B69-8A80-93803F257D25}" type="pres">
      <dgm:prSet presAssocID="{4144756C-545A-4AE0-B4AD-88608D5436D7}" presName="bgRect" presStyleLbl="alignNode1" presStyleIdx="1" presStyleCnt="3"/>
      <dgm:spPr/>
    </dgm:pt>
    <dgm:pt modelId="{59F4FCC7-408F-405E-90C1-48338D165059}" type="pres">
      <dgm:prSet presAssocID="{08B4249F-D624-4538-ACBB-7EF6E2D6075F}" presName="sibTransNodeRect" presStyleLbl="alignNode1" presStyleIdx="1" presStyleCnt="3">
        <dgm:presLayoutVars>
          <dgm:chMax val="0"/>
          <dgm:bulletEnabled val="1"/>
        </dgm:presLayoutVars>
      </dgm:prSet>
      <dgm:spPr/>
    </dgm:pt>
    <dgm:pt modelId="{BE3B8D1B-A52F-4995-B125-8FE93DD0866B}" type="pres">
      <dgm:prSet presAssocID="{4144756C-545A-4AE0-B4AD-88608D5436D7}" presName="nodeRect" presStyleLbl="alignNode1" presStyleIdx="1" presStyleCnt="3">
        <dgm:presLayoutVars>
          <dgm:bulletEnabled val="1"/>
        </dgm:presLayoutVars>
      </dgm:prSet>
      <dgm:spPr/>
    </dgm:pt>
    <dgm:pt modelId="{5213973E-9BDE-4EB2-B4D4-D56B31BFD750}" type="pres">
      <dgm:prSet presAssocID="{08B4249F-D624-4538-ACBB-7EF6E2D6075F}" presName="sibTrans" presStyleCnt="0"/>
      <dgm:spPr/>
    </dgm:pt>
    <dgm:pt modelId="{A236EA4E-E7E0-45CC-BB19-8EA3D9EE290B}" type="pres">
      <dgm:prSet presAssocID="{B8CAE8E7-88F1-496E-9962-16C7AE9EED7C}" presName="compositeNode" presStyleCnt="0">
        <dgm:presLayoutVars>
          <dgm:bulletEnabled val="1"/>
        </dgm:presLayoutVars>
      </dgm:prSet>
      <dgm:spPr/>
    </dgm:pt>
    <dgm:pt modelId="{7BBA0992-2AB7-4FFB-B7B2-78149B36393C}" type="pres">
      <dgm:prSet presAssocID="{B8CAE8E7-88F1-496E-9962-16C7AE9EED7C}" presName="bgRect" presStyleLbl="alignNode1" presStyleIdx="2" presStyleCnt="3" custLinFactNeighborX="208" custLinFactNeighborY="637"/>
      <dgm:spPr/>
    </dgm:pt>
    <dgm:pt modelId="{7624E4EE-2827-4170-9396-AFE702C5130F}" type="pres">
      <dgm:prSet presAssocID="{9DA50A5C-9695-4576-A1C7-A3B5966A0886}" presName="sibTransNodeRect" presStyleLbl="alignNode1" presStyleIdx="2" presStyleCnt="3">
        <dgm:presLayoutVars>
          <dgm:chMax val="0"/>
          <dgm:bulletEnabled val="1"/>
        </dgm:presLayoutVars>
      </dgm:prSet>
      <dgm:spPr/>
    </dgm:pt>
    <dgm:pt modelId="{C9F988C0-E6DD-4F33-9918-F34D225BC8FF}" type="pres">
      <dgm:prSet presAssocID="{B8CAE8E7-88F1-496E-9962-16C7AE9EED7C}" presName="nodeRect" presStyleLbl="alignNode1" presStyleIdx="2" presStyleCnt="3">
        <dgm:presLayoutVars>
          <dgm:bulletEnabled val="1"/>
        </dgm:presLayoutVars>
      </dgm:prSet>
      <dgm:spPr/>
    </dgm:pt>
  </dgm:ptLst>
  <dgm:cxnLst>
    <dgm:cxn modelId="{FB055D00-88EE-4208-855B-6CFFDA42FB6A}" srcId="{6B8C5CFE-3F19-4E5B-8887-2D364968B360}" destId="{1CB92D99-7FA9-4B84-88C5-E91FC0A7B0CA}" srcOrd="0" destOrd="0" parTransId="{7C2EFD9C-FEC8-421D-8D94-C28B2452AFED}" sibTransId="{F8574F61-4D86-4D8A-8DEB-515CBB5034CC}"/>
    <dgm:cxn modelId="{AFCE652F-EC4A-43EF-92AD-FA5044FC1843}" srcId="{6B8C5CFE-3F19-4E5B-8887-2D364968B360}" destId="{4144756C-545A-4AE0-B4AD-88608D5436D7}" srcOrd="1" destOrd="0" parTransId="{5E8E300D-B7F9-43A8-AEF3-BF5B5AE34029}" sibTransId="{08B4249F-D624-4538-ACBB-7EF6E2D6075F}"/>
    <dgm:cxn modelId="{D4D9E063-C11B-4216-8538-C479DD0D0669}" type="presOf" srcId="{9DA50A5C-9695-4576-A1C7-A3B5966A0886}" destId="{7624E4EE-2827-4170-9396-AFE702C5130F}" srcOrd="0" destOrd="0" presId="urn:microsoft.com/office/officeart/2016/7/layout/LinearBlockProcessNumbered"/>
    <dgm:cxn modelId="{A928106D-3B36-47A8-B607-87929AEF1A1B}" type="presOf" srcId="{B8CAE8E7-88F1-496E-9962-16C7AE9EED7C}" destId="{7BBA0992-2AB7-4FFB-B7B2-78149B36393C}" srcOrd="0" destOrd="0" presId="urn:microsoft.com/office/officeart/2016/7/layout/LinearBlockProcessNumbered"/>
    <dgm:cxn modelId="{C0171A6D-CE67-4A0C-A507-180344A6608E}" type="presOf" srcId="{4144756C-545A-4AE0-B4AD-88608D5436D7}" destId="{BE3B8D1B-A52F-4995-B125-8FE93DD0866B}" srcOrd="1" destOrd="0" presId="urn:microsoft.com/office/officeart/2016/7/layout/LinearBlockProcessNumbered"/>
    <dgm:cxn modelId="{C7846971-6503-43AD-BAE8-8EF44A997080}" srcId="{6B8C5CFE-3F19-4E5B-8887-2D364968B360}" destId="{B8CAE8E7-88F1-496E-9962-16C7AE9EED7C}" srcOrd="2" destOrd="0" parTransId="{4F861F36-63B3-4E12-A349-365D47729A0F}" sibTransId="{9DA50A5C-9695-4576-A1C7-A3B5966A0886}"/>
    <dgm:cxn modelId="{87788574-62D8-4A33-8A3B-21B220122CEF}" type="presOf" srcId="{6B8C5CFE-3F19-4E5B-8887-2D364968B360}" destId="{0E3525E1-71D3-4989-BFCC-A61D9DB7871F}" srcOrd="0" destOrd="0" presId="urn:microsoft.com/office/officeart/2016/7/layout/LinearBlockProcessNumbered"/>
    <dgm:cxn modelId="{D85DB681-EF13-4692-B96D-BC047D7A3B18}" type="presOf" srcId="{08B4249F-D624-4538-ACBB-7EF6E2D6075F}" destId="{59F4FCC7-408F-405E-90C1-48338D165059}" srcOrd="0" destOrd="0" presId="urn:microsoft.com/office/officeart/2016/7/layout/LinearBlockProcessNumbered"/>
    <dgm:cxn modelId="{F42DC08A-96EF-409E-9D2F-93E9D5204F22}" type="presOf" srcId="{1CB92D99-7FA9-4B84-88C5-E91FC0A7B0CA}" destId="{092AFC27-1450-4669-A6EE-C2F0F75984C6}" srcOrd="0" destOrd="0" presId="urn:microsoft.com/office/officeart/2016/7/layout/LinearBlockProcessNumbered"/>
    <dgm:cxn modelId="{70B92199-6606-4482-BFBE-CE539BBA29A4}" type="presOf" srcId="{B8CAE8E7-88F1-496E-9962-16C7AE9EED7C}" destId="{C9F988C0-E6DD-4F33-9918-F34D225BC8FF}" srcOrd="1" destOrd="0" presId="urn:microsoft.com/office/officeart/2016/7/layout/LinearBlockProcessNumbered"/>
    <dgm:cxn modelId="{9C64FCA9-E2EE-4D0D-B6D1-CB3BCA46B275}" type="presOf" srcId="{F8574F61-4D86-4D8A-8DEB-515CBB5034CC}" destId="{12BDABE3-A938-4F4A-A105-083D25B1712E}" srcOrd="0" destOrd="0" presId="urn:microsoft.com/office/officeart/2016/7/layout/LinearBlockProcessNumbered"/>
    <dgm:cxn modelId="{A2CCD3F6-FC98-43F6-88A9-216206FD6425}" type="presOf" srcId="{1CB92D99-7FA9-4B84-88C5-E91FC0A7B0CA}" destId="{069BD201-7E98-4069-B29F-F0A1FC66F477}" srcOrd="1" destOrd="0" presId="urn:microsoft.com/office/officeart/2016/7/layout/LinearBlockProcessNumbered"/>
    <dgm:cxn modelId="{B4C310F8-725E-4C99-80DC-88DB32DB0C58}" type="presOf" srcId="{4144756C-545A-4AE0-B4AD-88608D5436D7}" destId="{A1E1AB38-A624-4B69-8A80-93803F257D25}" srcOrd="0" destOrd="0" presId="urn:microsoft.com/office/officeart/2016/7/layout/LinearBlockProcessNumbered"/>
    <dgm:cxn modelId="{8D1B9B3C-20C6-49F0-BD6B-CA410A87AF81}" type="presParOf" srcId="{0E3525E1-71D3-4989-BFCC-A61D9DB7871F}" destId="{8C5EFE57-B0D7-4126-A766-44FFDE9873A0}" srcOrd="0" destOrd="0" presId="urn:microsoft.com/office/officeart/2016/7/layout/LinearBlockProcessNumbered"/>
    <dgm:cxn modelId="{B495E30F-F053-475D-9F15-6A27306C7F30}" type="presParOf" srcId="{8C5EFE57-B0D7-4126-A766-44FFDE9873A0}" destId="{092AFC27-1450-4669-A6EE-C2F0F75984C6}" srcOrd="0" destOrd="0" presId="urn:microsoft.com/office/officeart/2016/7/layout/LinearBlockProcessNumbered"/>
    <dgm:cxn modelId="{B3B2E454-A8AC-462F-A572-3407F3C42D77}" type="presParOf" srcId="{8C5EFE57-B0D7-4126-A766-44FFDE9873A0}" destId="{12BDABE3-A938-4F4A-A105-083D25B1712E}" srcOrd="1" destOrd="0" presId="urn:microsoft.com/office/officeart/2016/7/layout/LinearBlockProcessNumbered"/>
    <dgm:cxn modelId="{9B700053-DA52-43CE-BBE8-130CFA0F18E6}" type="presParOf" srcId="{8C5EFE57-B0D7-4126-A766-44FFDE9873A0}" destId="{069BD201-7E98-4069-B29F-F0A1FC66F477}" srcOrd="2" destOrd="0" presId="urn:microsoft.com/office/officeart/2016/7/layout/LinearBlockProcessNumbered"/>
    <dgm:cxn modelId="{8C911D78-A1BE-4C19-8FA5-2C264E2B1A05}" type="presParOf" srcId="{0E3525E1-71D3-4989-BFCC-A61D9DB7871F}" destId="{975BA02C-616C-4311-93A9-6015B482CAA8}" srcOrd="1" destOrd="0" presId="urn:microsoft.com/office/officeart/2016/7/layout/LinearBlockProcessNumbered"/>
    <dgm:cxn modelId="{CD9233E9-A9B5-4C8C-BA65-32C3D59335B6}" type="presParOf" srcId="{0E3525E1-71D3-4989-BFCC-A61D9DB7871F}" destId="{DB336F50-009E-43BC-B34D-4140D856381A}" srcOrd="2" destOrd="0" presId="urn:microsoft.com/office/officeart/2016/7/layout/LinearBlockProcessNumbered"/>
    <dgm:cxn modelId="{804DD540-8C29-415F-8461-BB987A5F03AF}" type="presParOf" srcId="{DB336F50-009E-43BC-B34D-4140D856381A}" destId="{A1E1AB38-A624-4B69-8A80-93803F257D25}" srcOrd="0" destOrd="0" presId="urn:microsoft.com/office/officeart/2016/7/layout/LinearBlockProcessNumbered"/>
    <dgm:cxn modelId="{4A4C8B13-43BB-4D3B-9BD0-92DFB00C03EF}" type="presParOf" srcId="{DB336F50-009E-43BC-B34D-4140D856381A}" destId="{59F4FCC7-408F-405E-90C1-48338D165059}" srcOrd="1" destOrd="0" presId="urn:microsoft.com/office/officeart/2016/7/layout/LinearBlockProcessNumbered"/>
    <dgm:cxn modelId="{BA678F43-724D-4DE0-9265-1B32918CA49E}" type="presParOf" srcId="{DB336F50-009E-43BC-B34D-4140D856381A}" destId="{BE3B8D1B-A52F-4995-B125-8FE93DD0866B}" srcOrd="2" destOrd="0" presId="urn:microsoft.com/office/officeart/2016/7/layout/LinearBlockProcessNumbered"/>
    <dgm:cxn modelId="{D17730CA-9FF8-48E4-BCAC-890CF4610667}" type="presParOf" srcId="{0E3525E1-71D3-4989-BFCC-A61D9DB7871F}" destId="{5213973E-9BDE-4EB2-B4D4-D56B31BFD750}" srcOrd="3" destOrd="0" presId="urn:microsoft.com/office/officeart/2016/7/layout/LinearBlockProcessNumbered"/>
    <dgm:cxn modelId="{31669507-46AF-42BD-8339-AB620C917995}" type="presParOf" srcId="{0E3525E1-71D3-4989-BFCC-A61D9DB7871F}" destId="{A236EA4E-E7E0-45CC-BB19-8EA3D9EE290B}" srcOrd="4" destOrd="0" presId="urn:microsoft.com/office/officeart/2016/7/layout/LinearBlockProcessNumbered"/>
    <dgm:cxn modelId="{66694C78-1E66-4B4B-9299-E17E360AA886}" type="presParOf" srcId="{A236EA4E-E7E0-45CC-BB19-8EA3D9EE290B}" destId="{7BBA0992-2AB7-4FFB-B7B2-78149B36393C}" srcOrd="0" destOrd="0" presId="urn:microsoft.com/office/officeart/2016/7/layout/LinearBlockProcessNumbered"/>
    <dgm:cxn modelId="{ABC49144-708B-4A5F-9541-C560775522A2}" type="presParOf" srcId="{A236EA4E-E7E0-45CC-BB19-8EA3D9EE290B}" destId="{7624E4EE-2827-4170-9396-AFE702C5130F}" srcOrd="1" destOrd="0" presId="urn:microsoft.com/office/officeart/2016/7/layout/LinearBlockProcessNumbered"/>
    <dgm:cxn modelId="{BF3BD998-1025-42E7-9C4D-48A1E4923C4C}" type="presParOf" srcId="{A236EA4E-E7E0-45CC-BB19-8EA3D9EE290B}" destId="{C9F988C0-E6DD-4F33-9918-F34D225BC8FF}"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B8C5CFE-3F19-4E5B-8887-2D364968B360}" type="doc">
      <dgm:prSet loTypeId="urn:microsoft.com/office/officeart/2016/7/layout/LinearBlockProcessNumbered" loCatId="process" qsTypeId="urn:microsoft.com/office/officeart/2005/8/quickstyle/simple1" qsCatId="simple" csTypeId="urn:microsoft.com/office/officeart/2005/8/colors/colorful2" csCatId="colorful" phldr="1"/>
      <dgm:spPr/>
      <dgm:t>
        <a:bodyPr/>
        <a:lstStyle/>
        <a:p>
          <a:endParaRPr lang="en-US"/>
        </a:p>
      </dgm:t>
    </dgm:pt>
    <dgm:pt modelId="{1CB92D99-7FA9-4B84-88C5-E91FC0A7B0CA}">
      <dgm:prSet custT="1"/>
      <dgm:spPr/>
      <dgm:t>
        <a:bodyPr/>
        <a:lstStyle/>
        <a:p>
          <a:r>
            <a:rPr lang="en-US" sz="2200" dirty="0"/>
            <a:t>Awareness is high amongst charities, but low amongst the public</a:t>
          </a:r>
        </a:p>
      </dgm:t>
    </dgm:pt>
    <dgm:pt modelId="{7C2EFD9C-FEC8-421D-8D94-C28B2452AFED}" type="parTrans" cxnId="{FB055D00-88EE-4208-855B-6CFFDA42FB6A}">
      <dgm:prSet/>
      <dgm:spPr/>
      <dgm:t>
        <a:bodyPr/>
        <a:lstStyle/>
        <a:p>
          <a:endParaRPr lang="en-US"/>
        </a:p>
      </dgm:t>
    </dgm:pt>
    <dgm:pt modelId="{F8574F61-4D86-4D8A-8DEB-515CBB5034CC}" type="sibTrans" cxnId="{FB055D00-88EE-4208-855B-6CFFDA42FB6A}">
      <dgm:prSet phldrT="01" phldr="0"/>
      <dgm:spPr/>
      <dgm:t>
        <a:bodyPr/>
        <a:lstStyle/>
        <a:p>
          <a:r>
            <a:rPr lang="en-US"/>
            <a:t>01</a:t>
          </a:r>
        </a:p>
      </dgm:t>
    </dgm:pt>
    <dgm:pt modelId="{4144756C-545A-4AE0-B4AD-88608D5436D7}">
      <dgm:prSet custT="1"/>
      <dgm:spPr/>
      <dgm:t>
        <a:bodyPr/>
        <a:lstStyle/>
        <a:p>
          <a:r>
            <a:rPr lang="en-US" sz="2200" dirty="0"/>
            <a:t>Need to address the postcode lottery of service and digital innovation availability.</a:t>
          </a:r>
        </a:p>
      </dgm:t>
    </dgm:pt>
    <dgm:pt modelId="{5E8E300D-B7F9-43A8-AEF3-BF5B5AE34029}" type="parTrans" cxnId="{AFCE652F-EC4A-43EF-92AD-FA5044FC1843}">
      <dgm:prSet/>
      <dgm:spPr/>
      <dgm:t>
        <a:bodyPr/>
        <a:lstStyle/>
        <a:p>
          <a:endParaRPr lang="en-US"/>
        </a:p>
      </dgm:t>
    </dgm:pt>
    <dgm:pt modelId="{08B4249F-D624-4538-ACBB-7EF6E2D6075F}" type="sibTrans" cxnId="{AFCE652F-EC4A-43EF-92AD-FA5044FC1843}">
      <dgm:prSet phldrT="02" phldr="0"/>
      <dgm:spPr/>
      <dgm:t>
        <a:bodyPr/>
        <a:lstStyle/>
        <a:p>
          <a:r>
            <a:rPr lang="en-US"/>
            <a:t>02</a:t>
          </a:r>
        </a:p>
      </dgm:t>
    </dgm:pt>
    <dgm:pt modelId="{B8CAE8E7-88F1-496E-9962-16C7AE9EED7C}">
      <dgm:prSet custT="1"/>
      <dgm:spPr/>
      <dgm:t>
        <a:bodyPr/>
        <a:lstStyle/>
        <a:p>
          <a:r>
            <a:rPr lang="en-US" sz="2200" dirty="0"/>
            <a:t>Demand is highest for condition-specific tools, this needs to be balanced to ensure any tools are scalable and can be used for other conditions</a:t>
          </a:r>
        </a:p>
      </dgm:t>
    </dgm:pt>
    <dgm:pt modelId="{4F861F36-63B3-4E12-A349-365D47729A0F}" type="parTrans" cxnId="{C7846971-6503-43AD-BAE8-8EF44A997080}">
      <dgm:prSet/>
      <dgm:spPr/>
      <dgm:t>
        <a:bodyPr/>
        <a:lstStyle/>
        <a:p>
          <a:endParaRPr lang="en-US"/>
        </a:p>
      </dgm:t>
    </dgm:pt>
    <dgm:pt modelId="{9DA50A5C-9695-4576-A1C7-A3B5966A0886}" type="sibTrans" cxnId="{C7846971-6503-43AD-BAE8-8EF44A997080}">
      <dgm:prSet phldrT="03" phldr="0"/>
      <dgm:spPr/>
      <dgm:t>
        <a:bodyPr/>
        <a:lstStyle/>
        <a:p>
          <a:r>
            <a:rPr lang="en-US"/>
            <a:t>03</a:t>
          </a:r>
        </a:p>
      </dgm:t>
    </dgm:pt>
    <dgm:pt modelId="{0E3525E1-71D3-4989-BFCC-A61D9DB7871F}" type="pres">
      <dgm:prSet presAssocID="{6B8C5CFE-3F19-4E5B-8887-2D364968B360}" presName="Name0" presStyleCnt="0">
        <dgm:presLayoutVars>
          <dgm:animLvl val="lvl"/>
          <dgm:resizeHandles val="exact"/>
        </dgm:presLayoutVars>
      </dgm:prSet>
      <dgm:spPr/>
    </dgm:pt>
    <dgm:pt modelId="{8C5EFE57-B0D7-4126-A766-44FFDE9873A0}" type="pres">
      <dgm:prSet presAssocID="{1CB92D99-7FA9-4B84-88C5-E91FC0A7B0CA}" presName="compositeNode" presStyleCnt="0">
        <dgm:presLayoutVars>
          <dgm:bulletEnabled val="1"/>
        </dgm:presLayoutVars>
      </dgm:prSet>
      <dgm:spPr/>
    </dgm:pt>
    <dgm:pt modelId="{092AFC27-1450-4669-A6EE-C2F0F75984C6}" type="pres">
      <dgm:prSet presAssocID="{1CB92D99-7FA9-4B84-88C5-E91FC0A7B0CA}" presName="bgRect" presStyleLbl="alignNode1" presStyleIdx="0" presStyleCnt="3"/>
      <dgm:spPr/>
    </dgm:pt>
    <dgm:pt modelId="{12BDABE3-A938-4F4A-A105-083D25B1712E}" type="pres">
      <dgm:prSet presAssocID="{F8574F61-4D86-4D8A-8DEB-515CBB5034CC}" presName="sibTransNodeRect" presStyleLbl="alignNode1" presStyleIdx="0" presStyleCnt="3">
        <dgm:presLayoutVars>
          <dgm:chMax val="0"/>
          <dgm:bulletEnabled val="1"/>
        </dgm:presLayoutVars>
      </dgm:prSet>
      <dgm:spPr/>
    </dgm:pt>
    <dgm:pt modelId="{069BD201-7E98-4069-B29F-F0A1FC66F477}" type="pres">
      <dgm:prSet presAssocID="{1CB92D99-7FA9-4B84-88C5-E91FC0A7B0CA}" presName="nodeRect" presStyleLbl="alignNode1" presStyleIdx="0" presStyleCnt="3">
        <dgm:presLayoutVars>
          <dgm:bulletEnabled val="1"/>
        </dgm:presLayoutVars>
      </dgm:prSet>
      <dgm:spPr/>
    </dgm:pt>
    <dgm:pt modelId="{975BA02C-616C-4311-93A9-6015B482CAA8}" type="pres">
      <dgm:prSet presAssocID="{F8574F61-4D86-4D8A-8DEB-515CBB5034CC}" presName="sibTrans" presStyleCnt="0"/>
      <dgm:spPr/>
    </dgm:pt>
    <dgm:pt modelId="{DB336F50-009E-43BC-B34D-4140D856381A}" type="pres">
      <dgm:prSet presAssocID="{4144756C-545A-4AE0-B4AD-88608D5436D7}" presName="compositeNode" presStyleCnt="0">
        <dgm:presLayoutVars>
          <dgm:bulletEnabled val="1"/>
        </dgm:presLayoutVars>
      </dgm:prSet>
      <dgm:spPr/>
    </dgm:pt>
    <dgm:pt modelId="{A1E1AB38-A624-4B69-8A80-93803F257D25}" type="pres">
      <dgm:prSet presAssocID="{4144756C-545A-4AE0-B4AD-88608D5436D7}" presName="bgRect" presStyleLbl="alignNode1" presStyleIdx="1" presStyleCnt="3" custLinFactNeighborX="138"/>
      <dgm:spPr/>
    </dgm:pt>
    <dgm:pt modelId="{59F4FCC7-408F-405E-90C1-48338D165059}" type="pres">
      <dgm:prSet presAssocID="{08B4249F-D624-4538-ACBB-7EF6E2D6075F}" presName="sibTransNodeRect" presStyleLbl="alignNode1" presStyleIdx="1" presStyleCnt="3">
        <dgm:presLayoutVars>
          <dgm:chMax val="0"/>
          <dgm:bulletEnabled val="1"/>
        </dgm:presLayoutVars>
      </dgm:prSet>
      <dgm:spPr/>
    </dgm:pt>
    <dgm:pt modelId="{BE3B8D1B-A52F-4995-B125-8FE93DD0866B}" type="pres">
      <dgm:prSet presAssocID="{4144756C-545A-4AE0-B4AD-88608D5436D7}" presName="nodeRect" presStyleLbl="alignNode1" presStyleIdx="1" presStyleCnt="3">
        <dgm:presLayoutVars>
          <dgm:bulletEnabled val="1"/>
        </dgm:presLayoutVars>
      </dgm:prSet>
      <dgm:spPr/>
    </dgm:pt>
    <dgm:pt modelId="{5213973E-9BDE-4EB2-B4D4-D56B31BFD750}" type="pres">
      <dgm:prSet presAssocID="{08B4249F-D624-4538-ACBB-7EF6E2D6075F}" presName="sibTrans" presStyleCnt="0"/>
      <dgm:spPr/>
    </dgm:pt>
    <dgm:pt modelId="{A236EA4E-E7E0-45CC-BB19-8EA3D9EE290B}" type="pres">
      <dgm:prSet presAssocID="{B8CAE8E7-88F1-496E-9962-16C7AE9EED7C}" presName="compositeNode" presStyleCnt="0">
        <dgm:presLayoutVars>
          <dgm:bulletEnabled val="1"/>
        </dgm:presLayoutVars>
      </dgm:prSet>
      <dgm:spPr/>
    </dgm:pt>
    <dgm:pt modelId="{7BBA0992-2AB7-4FFB-B7B2-78149B36393C}" type="pres">
      <dgm:prSet presAssocID="{B8CAE8E7-88F1-496E-9962-16C7AE9EED7C}" presName="bgRect" presStyleLbl="alignNode1" presStyleIdx="2" presStyleCnt="3" custLinFactNeighborX="208" custLinFactNeighborY="637"/>
      <dgm:spPr/>
    </dgm:pt>
    <dgm:pt modelId="{7624E4EE-2827-4170-9396-AFE702C5130F}" type="pres">
      <dgm:prSet presAssocID="{9DA50A5C-9695-4576-A1C7-A3B5966A0886}" presName="sibTransNodeRect" presStyleLbl="alignNode1" presStyleIdx="2" presStyleCnt="3">
        <dgm:presLayoutVars>
          <dgm:chMax val="0"/>
          <dgm:bulletEnabled val="1"/>
        </dgm:presLayoutVars>
      </dgm:prSet>
      <dgm:spPr/>
    </dgm:pt>
    <dgm:pt modelId="{C9F988C0-E6DD-4F33-9918-F34D225BC8FF}" type="pres">
      <dgm:prSet presAssocID="{B8CAE8E7-88F1-496E-9962-16C7AE9EED7C}" presName="nodeRect" presStyleLbl="alignNode1" presStyleIdx="2" presStyleCnt="3">
        <dgm:presLayoutVars>
          <dgm:bulletEnabled val="1"/>
        </dgm:presLayoutVars>
      </dgm:prSet>
      <dgm:spPr/>
    </dgm:pt>
  </dgm:ptLst>
  <dgm:cxnLst>
    <dgm:cxn modelId="{FB055D00-88EE-4208-855B-6CFFDA42FB6A}" srcId="{6B8C5CFE-3F19-4E5B-8887-2D364968B360}" destId="{1CB92D99-7FA9-4B84-88C5-E91FC0A7B0CA}" srcOrd="0" destOrd="0" parTransId="{7C2EFD9C-FEC8-421D-8D94-C28B2452AFED}" sibTransId="{F8574F61-4D86-4D8A-8DEB-515CBB5034CC}"/>
    <dgm:cxn modelId="{AFCE652F-EC4A-43EF-92AD-FA5044FC1843}" srcId="{6B8C5CFE-3F19-4E5B-8887-2D364968B360}" destId="{4144756C-545A-4AE0-B4AD-88608D5436D7}" srcOrd="1" destOrd="0" parTransId="{5E8E300D-B7F9-43A8-AEF3-BF5B5AE34029}" sibTransId="{08B4249F-D624-4538-ACBB-7EF6E2D6075F}"/>
    <dgm:cxn modelId="{D4D9E063-C11B-4216-8538-C479DD0D0669}" type="presOf" srcId="{9DA50A5C-9695-4576-A1C7-A3B5966A0886}" destId="{7624E4EE-2827-4170-9396-AFE702C5130F}" srcOrd="0" destOrd="0" presId="urn:microsoft.com/office/officeart/2016/7/layout/LinearBlockProcessNumbered"/>
    <dgm:cxn modelId="{A928106D-3B36-47A8-B607-87929AEF1A1B}" type="presOf" srcId="{B8CAE8E7-88F1-496E-9962-16C7AE9EED7C}" destId="{7BBA0992-2AB7-4FFB-B7B2-78149B36393C}" srcOrd="0" destOrd="0" presId="urn:microsoft.com/office/officeart/2016/7/layout/LinearBlockProcessNumbered"/>
    <dgm:cxn modelId="{C0171A6D-CE67-4A0C-A507-180344A6608E}" type="presOf" srcId="{4144756C-545A-4AE0-B4AD-88608D5436D7}" destId="{BE3B8D1B-A52F-4995-B125-8FE93DD0866B}" srcOrd="1" destOrd="0" presId="urn:microsoft.com/office/officeart/2016/7/layout/LinearBlockProcessNumbered"/>
    <dgm:cxn modelId="{C7846971-6503-43AD-BAE8-8EF44A997080}" srcId="{6B8C5CFE-3F19-4E5B-8887-2D364968B360}" destId="{B8CAE8E7-88F1-496E-9962-16C7AE9EED7C}" srcOrd="2" destOrd="0" parTransId="{4F861F36-63B3-4E12-A349-365D47729A0F}" sibTransId="{9DA50A5C-9695-4576-A1C7-A3B5966A0886}"/>
    <dgm:cxn modelId="{87788574-62D8-4A33-8A3B-21B220122CEF}" type="presOf" srcId="{6B8C5CFE-3F19-4E5B-8887-2D364968B360}" destId="{0E3525E1-71D3-4989-BFCC-A61D9DB7871F}" srcOrd="0" destOrd="0" presId="urn:microsoft.com/office/officeart/2016/7/layout/LinearBlockProcessNumbered"/>
    <dgm:cxn modelId="{D85DB681-EF13-4692-B96D-BC047D7A3B18}" type="presOf" srcId="{08B4249F-D624-4538-ACBB-7EF6E2D6075F}" destId="{59F4FCC7-408F-405E-90C1-48338D165059}" srcOrd="0" destOrd="0" presId="urn:microsoft.com/office/officeart/2016/7/layout/LinearBlockProcessNumbered"/>
    <dgm:cxn modelId="{F42DC08A-96EF-409E-9D2F-93E9D5204F22}" type="presOf" srcId="{1CB92D99-7FA9-4B84-88C5-E91FC0A7B0CA}" destId="{092AFC27-1450-4669-A6EE-C2F0F75984C6}" srcOrd="0" destOrd="0" presId="urn:microsoft.com/office/officeart/2016/7/layout/LinearBlockProcessNumbered"/>
    <dgm:cxn modelId="{70B92199-6606-4482-BFBE-CE539BBA29A4}" type="presOf" srcId="{B8CAE8E7-88F1-496E-9962-16C7AE9EED7C}" destId="{C9F988C0-E6DD-4F33-9918-F34D225BC8FF}" srcOrd="1" destOrd="0" presId="urn:microsoft.com/office/officeart/2016/7/layout/LinearBlockProcessNumbered"/>
    <dgm:cxn modelId="{9C64FCA9-E2EE-4D0D-B6D1-CB3BCA46B275}" type="presOf" srcId="{F8574F61-4D86-4D8A-8DEB-515CBB5034CC}" destId="{12BDABE3-A938-4F4A-A105-083D25B1712E}" srcOrd="0" destOrd="0" presId="urn:microsoft.com/office/officeart/2016/7/layout/LinearBlockProcessNumbered"/>
    <dgm:cxn modelId="{A2CCD3F6-FC98-43F6-88A9-216206FD6425}" type="presOf" srcId="{1CB92D99-7FA9-4B84-88C5-E91FC0A7B0CA}" destId="{069BD201-7E98-4069-B29F-F0A1FC66F477}" srcOrd="1" destOrd="0" presId="urn:microsoft.com/office/officeart/2016/7/layout/LinearBlockProcessNumbered"/>
    <dgm:cxn modelId="{B4C310F8-725E-4C99-80DC-88DB32DB0C58}" type="presOf" srcId="{4144756C-545A-4AE0-B4AD-88608D5436D7}" destId="{A1E1AB38-A624-4B69-8A80-93803F257D25}" srcOrd="0" destOrd="0" presId="urn:microsoft.com/office/officeart/2016/7/layout/LinearBlockProcessNumbered"/>
    <dgm:cxn modelId="{8D1B9B3C-20C6-49F0-BD6B-CA410A87AF81}" type="presParOf" srcId="{0E3525E1-71D3-4989-BFCC-A61D9DB7871F}" destId="{8C5EFE57-B0D7-4126-A766-44FFDE9873A0}" srcOrd="0" destOrd="0" presId="urn:microsoft.com/office/officeart/2016/7/layout/LinearBlockProcessNumbered"/>
    <dgm:cxn modelId="{B495E30F-F053-475D-9F15-6A27306C7F30}" type="presParOf" srcId="{8C5EFE57-B0D7-4126-A766-44FFDE9873A0}" destId="{092AFC27-1450-4669-A6EE-C2F0F75984C6}" srcOrd="0" destOrd="0" presId="urn:microsoft.com/office/officeart/2016/7/layout/LinearBlockProcessNumbered"/>
    <dgm:cxn modelId="{B3B2E454-A8AC-462F-A572-3407F3C42D77}" type="presParOf" srcId="{8C5EFE57-B0D7-4126-A766-44FFDE9873A0}" destId="{12BDABE3-A938-4F4A-A105-083D25B1712E}" srcOrd="1" destOrd="0" presId="urn:microsoft.com/office/officeart/2016/7/layout/LinearBlockProcessNumbered"/>
    <dgm:cxn modelId="{9B700053-DA52-43CE-BBE8-130CFA0F18E6}" type="presParOf" srcId="{8C5EFE57-B0D7-4126-A766-44FFDE9873A0}" destId="{069BD201-7E98-4069-B29F-F0A1FC66F477}" srcOrd="2" destOrd="0" presId="urn:microsoft.com/office/officeart/2016/7/layout/LinearBlockProcessNumbered"/>
    <dgm:cxn modelId="{8C911D78-A1BE-4C19-8FA5-2C264E2B1A05}" type="presParOf" srcId="{0E3525E1-71D3-4989-BFCC-A61D9DB7871F}" destId="{975BA02C-616C-4311-93A9-6015B482CAA8}" srcOrd="1" destOrd="0" presId="urn:microsoft.com/office/officeart/2016/7/layout/LinearBlockProcessNumbered"/>
    <dgm:cxn modelId="{CD9233E9-A9B5-4C8C-BA65-32C3D59335B6}" type="presParOf" srcId="{0E3525E1-71D3-4989-BFCC-A61D9DB7871F}" destId="{DB336F50-009E-43BC-B34D-4140D856381A}" srcOrd="2" destOrd="0" presId="urn:microsoft.com/office/officeart/2016/7/layout/LinearBlockProcessNumbered"/>
    <dgm:cxn modelId="{804DD540-8C29-415F-8461-BB987A5F03AF}" type="presParOf" srcId="{DB336F50-009E-43BC-B34D-4140D856381A}" destId="{A1E1AB38-A624-4B69-8A80-93803F257D25}" srcOrd="0" destOrd="0" presId="urn:microsoft.com/office/officeart/2016/7/layout/LinearBlockProcessNumbered"/>
    <dgm:cxn modelId="{4A4C8B13-43BB-4D3B-9BD0-92DFB00C03EF}" type="presParOf" srcId="{DB336F50-009E-43BC-B34D-4140D856381A}" destId="{59F4FCC7-408F-405E-90C1-48338D165059}" srcOrd="1" destOrd="0" presId="urn:microsoft.com/office/officeart/2016/7/layout/LinearBlockProcessNumbered"/>
    <dgm:cxn modelId="{BA678F43-724D-4DE0-9265-1B32918CA49E}" type="presParOf" srcId="{DB336F50-009E-43BC-B34D-4140D856381A}" destId="{BE3B8D1B-A52F-4995-B125-8FE93DD0866B}" srcOrd="2" destOrd="0" presId="urn:microsoft.com/office/officeart/2016/7/layout/LinearBlockProcessNumbered"/>
    <dgm:cxn modelId="{D17730CA-9FF8-48E4-BCAC-890CF4610667}" type="presParOf" srcId="{0E3525E1-71D3-4989-BFCC-A61D9DB7871F}" destId="{5213973E-9BDE-4EB2-B4D4-D56B31BFD750}" srcOrd="3" destOrd="0" presId="urn:microsoft.com/office/officeart/2016/7/layout/LinearBlockProcessNumbered"/>
    <dgm:cxn modelId="{31669507-46AF-42BD-8339-AB620C917995}" type="presParOf" srcId="{0E3525E1-71D3-4989-BFCC-A61D9DB7871F}" destId="{A236EA4E-E7E0-45CC-BB19-8EA3D9EE290B}" srcOrd="4" destOrd="0" presId="urn:microsoft.com/office/officeart/2016/7/layout/LinearBlockProcessNumbered"/>
    <dgm:cxn modelId="{66694C78-1E66-4B4B-9299-E17E360AA886}" type="presParOf" srcId="{A236EA4E-E7E0-45CC-BB19-8EA3D9EE290B}" destId="{7BBA0992-2AB7-4FFB-B7B2-78149B36393C}" srcOrd="0" destOrd="0" presId="urn:microsoft.com/office/officeart/2016/7/layout/LinearBlockProcessNumbered"/>
    <dgm:cxn modelId="{ABC49144-708B-4A5F-9541-C560775522A2}" type="presParOf" srcId="{A236EA4E-E7E0-45CC-BB19-8EA3D9EE290B}" destId="{7624E4EE-2827-4170-9396-AFE702C5130F}" srcOrd="1" destOrd="0" presId="urn:microsoft.com/office/officeart/2016/7/layout/LinearBlockProcessNumbered"/>
    <dgm:cxn modelId="{BF3BD998-1025-42E7-9C4D-48A1E4923C4C}" type="presParOf" srcId="{A236EA4E-E7E0-45CC-BB19-8EA3D9EE290B}" destId="{C9F988C0-E6DD-4F33-9918-F34D225BC8FF}"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B8C5CFE-3F19-4E5B-8887-2D364968B360}" type="doc">
      <dgm:prSet loTypeId="urn:microsoft.com/office/officeart/2016/7/layout/LinearBlockProcessNumbered" loCatId="process" qsTypeId="urn:microsoft.com/office/officeart/2005/8/quickstyle/simple1" qsCatId="simple" csTypeId="urn:microsoft.com/office/officeart/2005/8/colors/colorful2" csCatId="colorful" phldr="1"/>
      <dgm:spPr/>
      <dgm:t>
        <a:bodyPr/>
        <a:lstStyle/>
        <a:p>
          <a:endParaRPr lang="en-US"/>
        </a:p>
      </dgm:t>
    </dgm:pt>
    <dgm:pt modelId="{1CB92D99-7FA9-4B84-88C5-E91FC0A7B0CA}">
      <dgm:prSet custT="1"/>
      <dgm:spPr/>
      <dgm:t>
        <a:bodyPr/>
        <a:lstStyle/>
        <a:p>
          <a:r>
            <a:rPr lang="en-GB" sz="2200" dirty="0"/>
            <a:t>Valueless term, means little to people</a:t>
          </a:r>
        </a:p>
        <a:p>
          <a:r>
            <a:rPr lang="en-US" sz="2200" dirty="0"/>
            <a:t>What other terms are used?</a:t>
          </a:r>
        </a:p>
      </dgm:t>
    </dgm:pt>
    <dgm:pt modelId="{7C2EFD9C-FEC8-421D-8D94-C28B2452AFED}" type="parTrans" cxnId="{FB055D00-88EE-4208-855B-6CFFDA42FB6A}">
      <dgm:prSet/>
      <dgm:spPr/>
      <dgm:t>
        <a:bodyPr/>
        <a:lstStyle/>
        <a:p>
          <a:endParaRPr lang="en-US"/>
        </a:p>
      </dgm:t>
    </dgm:pt>
    <dgm:pt modelId="{F8574F61-4D86-4D8A-8DEB-515CBB5034CC}" type="sibTrans" cxnId="{FB055D00-88EE-4208-855B-6CFFDA42FB6A}">
      <dgm:prSet phldrT="01" phldr="0"/>
      <dgm:spPr/>
      <dgm:t>
        <a:bodyPr/>
        <a:lstStyle/>
        <a:p>
          <a:r>
            <a:rPr lang="en-US"/>
            <a:t>01</a:t>
          </a:r>
        </a:p>
      </dgm:t>
    </dgm:pt>
    <dgm:pt modelId="{4144756C-545A-4AE0-B4AD-88608D5436D7}">
      <dgm:prSet custT="1"/>
      <dgm:spPr/>
      <dgm:t>
        <a:bodyPr/>
        <a:lstStyle/>
        <a:p>
          <a:r>
            <a:rPr lang="en-US" sz="2200" dirty="0"/>
            <a:t>Could an expansion of ‘Tailored Talks’ (successful round 1 neuro project) be rolled out?</a:t>
          </a:r>
        </a:p>
      </dgm:t>
    </dgm:pt>
    <dgm:pt modelId="{5E8E300D-B7F9-43A8-AEF3-BF5B5AE34029}" type="parTrans" cxnId="{AFCE652F-EC4A-43EF-92AD-FA5044FC1843}">
      <dgm:prSet/>
      <dgm:spPr/>
      <dgm:t>
        <a:bodyPr/>
        <a:lstStyle/>
        <a:p>
          <a:endParaRPr lang="en-US"/>
        </a:p>
      </dgm:t>
    </dgm:pt>
    <dgm:pt modelId="{08B4249F-D624-4538-ACBB-7EF6E2D6075F}" type="sibTrans" cxnId="{AFCE652F-EC4A-43EF-92AD-FA5044FC1843}">
      <dgm:prSet phldrT="02" phldr="0"/>
      <dgm:spPr/>
      <dgm:t>
        <a:bodyPr/>
        <a:lstStyle/>
        <a:p>
          <a:r>
            <a:rPr lang="en-US"/>
            <a:t>02</a:t>
          </a:r>
        </a:p>
      </dgm:t>
    </dgm:pt>
    <dgm:pt modelId="{B8CAE8E7-88F1-496E-9962-16C7AE9EED7C}">
      <dgm:prSet custT="1"/>
      <dgm:spPr/>
      <dgm:t>
        <a:bodyPr/>
        <a:lstStyle/>
        <a:p>
          <a:r>
            <a:rPr lang="en-US" sz="2200" dirty="0"/>
            <a:t>If not navigation tools, what do charities think are effective tools in managing a neurological condition</a:t>
          </a:r>
        </a:p>
      </dgm:t>
    </dgm:pt>
    <dgm:pt modelId="{4F861F36-63B3-4E12-A349-365D47729A0F}" type="parTrans" cxnId="{C7846971-6503-43AD-BAE8-8EF44A997080}">
      <dgm:prSet/>
      <dgm:spPr/>
      <dgm:t>
        <a:bodyPr/>
        <a:lstStyle/>
        <a:p>
          <a:endParaRPr lang="en-US"/>
        </a:p>
      </dgm:t>
    </dgm:pt>
    <dgm:pt modelId="{9DA50A5C-9695-4576-A1C7-A3B5966A0886}" type="sibTrans" cxnId="{C7846971-6503-43AD-BAE8-8EF44A997080}">
      <dgm:prSet phldrT="03" phldr="0"/>
      <dgm:spPr/>
      <dgm:t>
        <a:bodyPr/>
        <a:lstStyle/>
        <a:p>
          <a:r>
            <a:rPr lang="en-US"/>
            <a:t>03</a:t>
          </a:r>
        </a:p>
      </dgm:t>
    </dgm:pt>
    <dgm:pt modelId="{0E3525E1-71D3-4989-BFCC-A61D9DB7871F}" type="pres">
      <dgm:prSet presAssocID="{6B8C5CFE-3F19-4E5B-8887-2D364968B360}" presName="Name0" presStyleCnt="0">
        <dgm:presLayoutVars>
          <dgm:animLvl val="lvl"/>
          <dgm:resizeHandles val="exact"/>
        </dgm:presLayoutVars>
      </dgm:prSet>
      <dgm:spPr/>
    </dgm:pt>
    <dgm:pt modelId="{8C5EFE57-B0D7-4126-A766-44FFDE9873A0}" type="pres">
      <dgm:prSet presAssocID="{1CB92D99-7FA9-4B84-88C5-E91FC0A7B0CA}" presName="compositeNode" presStyleCnt="0">
        <dgm:presLayoutVars>
          <dgm:bulletEnabled val="1"/>
        </dgm:presLayoutVars>
      </dgm:prSet>
      <dgm:spPr/>
    </dgm:pt>
    <dgm:pt modelId="{092AFC27-1450-4669-A6EE-C2F0F75984C6}" type="pres">
      <dgm:prSet presAssocID="{1CB92D99-7FA9-4B84-88C5-E91FC0A7B0CA}" presName="bgRect" presStyleLbl="alignNode1" presStyleIdx="0" presStyleCnt="3"/>
      <dgm:spPr/>
    </dgm:pt>
    <dgm:pt modelId="{12BDABE3-A938-4F4A-A105-083D25B1712E}" type="pres">
      <dgm:prSet presAssocID="{F8574F61-4D86-4D8A-8DEB-515CBB5034CC}" presName="sibTransNodeRect" presStyleLbl="alignNode1" presStyleIdx="0" presStyleCnt="3">
        <dgm:presLayoutVars>
          <dgm:chMax val="0"/>
          <dgm:bulletEnabled val="1"/>
        </dgm:presLayoutVars>
      </dgm:prSet>
      <dgm:spPr/>
    </dgm:pt>
    <dgm:pt modelId="{069BD201-7E98-4069-B29F-F0A1FC66F477}" type="pres">
      <dgm:prSet presAssocID="{1CB92D99-7FA9-4B84-88C5-E91FC0A7B0CA}" presName="nodeRect" presStyleLbl="alignNode1" presStyleIdx="0" presStyleCnt="3">
        <dgm:presLayoutVars>
          <dgm:bulletEnabled val="1"/>
        </dgm:presLayoutVars>
      </dgm:prSet>
      <dgm:spPr/>
    </dgm:pt>
    <dgm:pt modelId="{975BA02C-616C-4311-93A9-6015B482CAA8}" type="pres">
      <dgm:prSet presAssocID="{F8574F61-4D86-4D8A-8DEB-515CBB5034CC}" presName="sibTrans" presStyleCnt="0"/>
      <dgm:spPr/>
    </dgm:pt>
    <dgm:pt modelId="{DB336F50-009E-43BC-B34D-4140D856381A}" type="pres">
      <dgm:prSet presAssocID="{4144756C-545A-4AE0-B4AD-88608D5436D7}" presName="compositeNode" presStyleCnt="0">
        <dgm:presLayoutVars>
          <dgm:bulletEnabled val="1"/>
        </dgm:presLayoutVars>
      </dgm:prSet>
      <dgm:spPr/>
    </dgm:pt>
    <dgm:pt modelId="{A1E1AB38-A624-4B69-8A80-93803F257D25}" type="pres">
      <dgm:prSet presAssocID="{4144756C-545A-4AE0-B4AD-88608D5436D7}" presName="bgRect" presStyleLbl="alignNode1" presStyleIdx="1" presStyleCnt="3"/>
      <dgm:spPr/>
    </dgm:pt>
    <dgm:pt modelId="{59F4FCC7-408F-405E-90C1-48338D165059}" type="pres">
      <dgm:prSet presAssocID="{08B4249F-D624-4538-ACBB-7EF6E2D6075F}" presName="sibTransNodeRect" presStyleLbl="alignNode1" presStyleIdx="1" presStyleCnt="3">
        <dgm:presLayoutVars>
          <dgm:chMax val="0"/>
          <dgm:bulletEnabled val="1"/>
        </dgm:presLayoutVars>
      </dgm:prSet>
      <dgm:spPr/>
    </dgm:pt>
    <dgm:pt modelId="{BE3B8D1B-A52F-4995-B125-8FE93DD0866B}" type="pres">
      <dgm:prSet presAssocID="{4144756C-545A-4AE0-B4AD-88608D5436D7}" presName="nodeRect" presStyleLbl="alignNode1" presStyleIdx="1" presStyleCnt="3">
        <dgm:presLayoutVars>
          <dgm:bulletEnabled val="1"/>
        </dgm:presLayoutVars>
      </dgm:prSet>
      <dgm:spPr/>
    </dgm:pt>
    <dgm:pt modelId="{5213973E-9BDE-4EB2-B4D4-D56B31BFD750}" type="pres">
      <dgm:prSet presAssocID="{08B4249F-D624-4538-ACBB-7EF6E2D6075F}" presName="sibTrans" presStyleCnt="0"/>
      <dgm:spPr/>
    </dgm:pt>
    <dgm:pt modelId="{A236EA4E-E7E0-45CC-BB19-8EA3D9EE290B}" type="pres">
      <dgm:prSet presAssocID="{B8CAE8E7-88F1-496E-9962-16C7AE9EED7C}" presName="compositeNode" presStyleCnt="0">
        <dgm:presLayoutVars>
          <dgm:bulletEnabled val="1"/>
        </dgm:presLayoutVars>
      </dgm:prSet>
      <dgm:spPr/>
    </dgm:pt>
    <dgm:pt modelId="{7BBA0992-2AB7-4FFB-B7B2-78149B36393C}" type="pres">
      <dgm:prSet presAssocID="{B8CAE8E7-88F1-496E-9962-16C7AE9EED7C}" presName="bgRect" presStyleLbl="alignNode1" presStyleIdx="2" presStyleCnt="3" custLinFactNeighborX="208" custLinFactNeighborY="637"/>
      <dgm:spPr/>
    </dgm:pt>
    <dgm:pt modelId="{7624E4EE-2827-4170-9396-AFE702C5130F}" type="pres">
      <dgm:prSet presAssocID="{9DA50A5C-9695-4576-A1C7-A3B5966A0886}" presName="sibTransNodeRect" presStyleLbl="alignNode1" presStyleIdx="2" presStyleCnt="3">
        <dgm:presLayoutVars>
          <dgm:chMax val="0"/>
          <dgm:bulletEnabled val="1"/>
        </dgm:presLayoutVars>
      </dgm:prSet>
      <dgm:spPr/>
    </dgm:pt>
    <dgm:pt modelId="{C9F988C0-E6DD-4F33-9918-F34D225BC8FF}" type="pres">
      <dgm:prSet presAssocID="{B8CAE8E7-88F1-496E-9962-16C7AE9EED7C}" presName="nodeRect" presStyleLbl="alignNode1" presStyleIdx="2" presStyleCnt="3">
        <dgm:presLayoutVars>
          <dgm:bulletEnabled val="1"/>
        </dgm:presLayoutVars>
      </dgm:prSet>
      <dgm:spPr/>
    </dgm:pt>
  </dgm:ptLst>
  <dgm:cxnLst>
    <dgm:cxn modelId="{FB055D00-88EE-4208-855B-6CFFDA42FB6A}" srcId="{6B8C5CFE-3F19-4E5B-8887-2D364968B360}" destId="{1CB92D99-7FA9-4B84-88C5-E91FC0A7B0CA}" srcOrd="0" destOrd="0" parTransId="{7C2EFD9C-FEC8-421D-8D94-C28B2452AFED}" sibTransId="{F8574F61-4D86-4D8A-8DEB-515CBB5034CC}"/>
    <dgm:cxn modelId="{AFCE652F-EC4A-43EF-92AD-FA5044FC1843}" srcId="{6B8C5CFE-3F19-4E5B-8887-2D364968B360}" destId="{4144756C-545A-4AE0-B4AD-88608D5436D7}" srcOrd="1" destOrd="0" parTransId="{5E8E300D-B7F9-43A8-AEF3-BF5B5AE34029}" sibTransId="{08B4249F-D624-4538-ACBB-7EF6E2D6075F}"/>
    <dgm:cxn modelId="{D4D9E063-C11B-4216-8538-C479DD0D0669}" type="presOf" srcId="{9DA50A5C-9695-4576-A1C7-A3B5966A0886}" destId="{7624E4EE-2827-4170-9396-AFE702C5130F}" srcOrd="0" destOrd="0" presId="urn:microsoft.com/office/officeart/2016/7/layout/LinearBlockProcessNumbered"/>
    <dgm:cxn modelId="{A928106D-3B36-47A8-B607-87929AEF1A1B}" type="presOf" srcId="{B8CAE8E7-88F1-496E-9962-16C7AE9EED7C}" destId="{7BBA0992-2AB7-4FFB-B7B2-78149B36393C}" srcOrd="0" destOrd="0" presId="urn:microsoft.com/office/officeart/2016/7/layout/LinearBlockProcessNumbered"/>
    <dgm:cxn modelId="{C0171A6D-CE67-4A0C-A507-180344A6608E}" type="presOf" srcId="{4144756C-545A-4AE0-B4AD-88608D5436D7}" destId="{BE3B8D1B-A52F-4995-B125-8FE93DD0866B}" srcOrd="1" destOrd="0" presId="urn:microsoft.com/office/officeart/2016/7/layout/LinearBlockProcessNumbered"/>
    <dgm:cxn modelId="{C7846971-6503-43AD-BAE8-8EF44A997080}" srcId="{6B8C5CFE-3F19-4E5B-8887-2D364968B360}" destId="{B8CAE8E7-88F1-496E-9962-16C7AE9EED7C}" srcOrd="2" destOrd="0" parTransId="{4F861F36-63B3-4E12-A349-365D47729A0F}" sibTransId="{9DA50A5C-9695-4576-A1C7-A3B5966A0886}"/>
    <dgm:cxn modelId="{87788574-62D8-4A33-8A3B-21B220122CEF}" type="presOf" srcId="{6B8C5CFE-3F19-4E5B-8887-2D364968B360}" destId="{0E3525E1-71D3-4989-BFCC-A61D9DB7871F}" srcOrd="0" destOrd="0" presId="urn:microsoft.com/office/officeart/2016/7/layout/LinearBlockProcessNumbered"/>
    <dgm:cxn modelId="{D85DB681-EF13-4692-B96D-BC047D7A3B18}" type="presOf" srcId="{08B4249F-D624-4538-ACBB-7EF6E2D6075F}" destId="{59F4FCC7-408F-405E-90C1-48338D165059}" srcOrd="0" destOrd="0" presId="urn:microsoft.com/office/officeart/2016/7/layout/LinearBlockProcessNumbered"/>
    <dgm:cxn modelId="{F42DC08A-96EF-409E-9D2F-93E9D5204F22}" type="presOf" srcId="{1CB92D99-7FA9-4B84-88C5-E91FC0A7B0CA}" destId="{092AFC27-1450-4669-A6EE-C2F0F75984C6}" srcOrd="0" destOrd="0" presId="urn:microsoft.com/office/officeart/2016/7/layout/LinearBlockProcessNumbered"/>
    <dgm:cxn modelId="{70B92199-6606-4482-BFBE-CE539BBA29A4}" type="presOf" srcId="{B8CAE8E7-88F1-496E-9962-16C7AE9EED7C}" destId="{C9F988C0-E6DD-4F33-9918-F34D225BC8FF}" srcOrd="1" destOrd="0" presId="urn:microsoft.com/office/officeart/2016/7/layout/LinearBlockProcessNumbered"/>
    <dgm:cxn modelId="{9C64FCA9-E2EE-4D0D-B6D1-CB3BCA46B275}" type="presOf" srcId="{F8574F61-4D86-4D8A-8DEB-515CBB5034CC}" destId="{12BDABE3-A938-4F4A-A105-083D25B1712E}" srcOrd="0" destOrd="0" presId="urn:microsoft.com/office/officeart/2016/7/layout/LinearBlockProcessNumbered"/>
    <dgm:cxn modelId="{A2CCD3F6-FC98-43F6-88A9-216206FD6425}" type="presOf" srcId="{1CB92D99-7FA9-4B84-88C5-E91FC0A7B0CA}" destId="{069BD201-7E98-4069-B29F-F0A1FC66F477}" srcOrd="1" destOrd="0" presId="urn:microsoft.com/office/officeart/2016/7/layout/LinearBlockProcessNumbered"/>
    <dgm:cxn modelId="{B4C310F8-725E-4C99-80DC-88DB32DB0C58}" type="presOf" srcId="{4144756C-545A-4AE0-B4AD-88608D5436D7}" destId="{A1E1AB38-A624-4B69-8A80-93803F257D25}" srcOrd="0" destOrd="0" presId="urn:microsoft.com/office/officeart/2016/7/layout/LinearBlockProcessNumbered"/>
    <dgm:cxn modelId="{8D1B9B3C-20C6-49F0-BD6B-CA410A87AF81}" type="presParOf" srcId="{0E3525E1-71D3-4989-BFCC-A61D9DB7871F}" destId="{8C5EFE57-B0D7-4126-A766-44FFDE9873A0}" srcOrd="0" destOrd="0" presId="urn:microsoft.com/office/officeart/2016/7/layout/LinearBlockProcessNumbered"/>
    <dgm:cxn modelId="{B495E30F-F053-475D-9F15-6A27306C7F30}" type="presParOf" srcId="{8C5EFE57-B0D7-4126-A766-44FFDE9873A0}" destId="{092AFC27-1450-4669-A6EE-C2F0F75984C6}" srcOrd="0" destOrd="0" presId="urn:microsoft.com/office/officeart/2016/7/layout/LinearBlockProcessNumbered"/>
    <dgm:cxn modelId="{B3B2E454-A8AC-462F-A572-3407F3C42D77}" type="presParOf" srcId="{8C5EFE57-B0D7-4126-A766-44FFDE9873A0}" destId="{12BDABE3-A938-4F4A-A105-083D25B1712E}" srcOrd="1" destOrd="0" presId="urn:microsoft.com/office/officeart/2016/7/layout/LinearBlockProcessNumbered"/>
    <dgm:cxn modelId="{9B700053-DA52-43CE-BBE8-130CFA0F18E6}" type="presParOf" srcId="{8C5EFE57-B0D7-4126-A766-44FFDE9873A0}" destId="{069BD201-7E98-4069-B29F-F0A1FC66F477}" srcOrd="2" destOrd="0" presId="urn:microsoft.com/office/officeart/2016/7/layout/LinearBlockProcessNumbered"/>
    <dgm:cxn modelId="{8C911D78-A1BE-4C19-8FA5-2C264E2B1A05}" type="presParOf" srcId="{0E3525E1-71D3-4989-BFCC-A61D9DB7871F}" destId="{975BA02C-616C-4311-93A9-6015B482CAA8}" srcOrd="1" destOrd="0" presId="urn:microsoft.com/office/officeart/2016/7/layout/LinearBlockProcessNumbered"/>
    <dgm:cxn modelId="{CD9233E9-A9B5-4C8C-BA65-32C3D59335B6}" type="presParOf" srcId="{0E3525E1-71D3-4989-BFCC-A61D9DB7871F}" destId="{DB336F50-009E-43BC-B34D-4140D856381A}" srcOrd="2" destOrd="0" presId="urn:microsoft.com/office/officeart/2016/7/layout/LinearBlockProcessNumbered"/>
    <dgm:cxn modelId="{804DD540-8C29-415F-8461-BB987A5F03AF}" type="presParOf" srcId="{DB336F50-009E-43BC-B34D-4140D856381A}" destId="{A1E1AB38-A624-4B69-8A80-93803F257D25}" srcOrd="0" destOrd="0" presId="urn:microsoft.com/office/officeart/2016/7/layout/LinearBlockProcessNumbered"/>
    <dgm:cxn modelId="{4A4C8B13-43BB-4D3B-9BD0-92DFB00C03EF}" type="presParOf" srcId="{DB336F50-009E-43BC-B34D-4140D856381A}" destId="{59F4FCC7-408F-405E-90C1-48338D165059}" srcOrd="1" destOrd="0" presId="urn:microsoft.com/office/officeart/2016/7/layout/LinearBlockProcessNumbered"/>
    <dgm:cxn modelId="{BA678F43-724D-4DE0-9265-1B32918CA49E}" type="presParOf" srcId="{DB336F50-009E-43BC-B34D-4140D856381A}" destId="{BE3B8D1B-A52F-4995-B125-8FE93DD0866B}" srcOrd="2" destOrd="0" presId="urn:microsoft.com/office/officeart/2016/7/layout/LinearBlockProcessNumbered"/>
    <dgm:cxn modelId="{D17730CA-9FF8-48E4-BCAC-890CF4610667}" type="presParOf" srcId="{0E3525E1-71D3-4989-BFCC-A61D9DB7871F}" destId="{5213973E-9BDE-4EB2-B4D4-D56B31BFD750}" srcOrd="3" destOrd="0" presId="urn:microsoft.com/office/officeart/2016/7/layout/LinearBlockProcessNumbered"/>
    <dgm:cxn modelId="{31669507-46AF-42BD-8339-AB620C917995}" type="presParOf" srcId="{0E3525E1-71D3-4989-BFCC-A61D9DB7871F}" destId="{A236EA4E-E7E0-45CC-BB19-8EA3D9EE290B}" srcOrd="4" destOrd="0" presId="urn:microsoft.com/office/officeart/2016/7/layout/LinearBlockProcessNumbered"/>
    <dgm:cxn modelId="{66694C78-1E66-4B4B-9299-E17E360AA886}" type="presParOf" srcId="{A236EA4E-E7E0-45CC-BB19-8EA3D9EE290B}" destId="{7BBA0992-2AB7-4FFB-B7B2-78149B36393C}" srcOrd="0" destOrd="0" presId="urn:microsoft.com/office/officeart/2016/7/layout/LinearBlockProcessNumbered"/>
    <dgm:cxn modelId="{ABC49144-708B-4A5F-9541-C560775522A2}" type="presParOf" srcId="{A236EA4E-E7E0-45CC-BB19-8EA3D9EE290B}" destId="{7624E4EE-2827-4170-9396-AFE702C5130F}" srcOrd="1" destOrd="0" presId="urn:microsoft.com/office/officeart/2016/7/layout/LinearBlockProcessNumbered"/>
    <dgm:cxn modelId="{BF3BD998-1025-42E7-9C4D-48A1E4923C4C}" type="presParOf" srcId="{A236EA4E-E7E0-45CC-BB19-8EA3D9EE290B}" destId="{C9F988C0-E6DD-4F33-9918-F34D225BC8FF}" srcOrd="2" destOrd="0" presId="urn:microsoft.com/office/officeart/2016/7/layout/LinearBlock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AFC27-1450-4669-A6EE-C2F0F75984C6}">
      <dsp:nvSpPr>
        <dsp:cNvPr id="0" name=""/>
        <dsp:cNvSpPr/>
      </dsp:nvSpPr>
      <dsp:spPr>
        <a:xfrm>
          <a:off x="820" y="273126"/>
          <a:ext cx="3324308" cy="398917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GB" sz="2200" kern="1200" dirty="0"/>
            <a:t>Challenging time for charities, with staff on furlough and limited fundraising opportunities, the future remains uncertain</a:t>
          </a:r>
          <a:endParaRPr lang="en-US" sz="2200" kern="1200" dirty="0"/>
        </a:p>
      </dsp:txBody>
      <dsp:txXfrm>
        <a:off x="820" y="1868794"/>
        <a:ext cx="3324308" cy="2393502"/>
      </dsp:txXfrm>
    </dsp:sp>
    <dsp:sp modelId="{12BDABE3-A938-4F4A-A105-083D25B1712E}">
      <dsp:nvSpPr>
        <dsp:cNvPr id="0" name=""/>
        <dsp:cNvSpPr/>
      </dsp:nvSpPr>
      <dsp:spPr>
        <a:xfrm>
          <a:off x="820"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0" y="273126"/>
        <a:ext cx="3324308" cy="1595668"/>
      </dsp:txXfrm>
    </dsp:sp>
    <dsp:sp modelId="{A1E1AB38-A624-4B69-8A80-93803F257D25}">
      <dsp:nvSpPr>
        <dsp:cNvPr id="0" name=""/>
        <dsp:cNvSpPr/>
      </dsp:nvSpPr>
      <dsp:spPr>
        <a:xfrm>
          <a:off x="3591073" y="273126"/>
          <a:ext cx="3324308" cy="3989170"/>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GB" sz="2200" kern="1200" dirty="0"/>
            <a:t>However, strong adaptability and resilience means charities pivoted well at the start of the pandemic, limiting the loss of  their services</a:t>
          </a:r>
          <a:endParaRPr lang="en-US" sz="2200" kern="1200" dirty="0"/>
        </a:p>
      </dsp:txBody>
      <dsp:txXfrm>
        <a:off x="3591073" y="1868794"/>
        <a:ext cx="3324308" cy="2393502"/>
      </dsp:txXfrm>
    </dsp:sp>
    <dsp:sp modelId="{59F4FCC7-408F-405E-90C1-48338D165059}">
      <dsp:nvSpPr>
        <dsp:cNvPr id="0" name=""/>
        <dsp:cNvSpPr/>
      </dsp:nvSpPr>
      <dsp:spPr>
        <a:xfrm>
          <a:off x="3591073"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1073" y="273126"/>
        <a:ext cx="3324308" cy="1595668"/>
      </dsp:txXfrm>
    </dsp:sp>
    <dsp:sp modelId="{7BBA0992-2AB7-4FFB-B7B2-78149B36393C}">
      <dsp:nvSpPr>
        <dsp:cNvPr id="0" name=""/>
        <dsp:cNvSpPr/>
      </dsp:nvSpPr>
      <dsp:spPr>
        <a:xfrm>
          <a:off x="7181326" y="273126"/>
          <a:ext cx="3324308" cy="398917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GB" sz="2200" kern="1200" dirty="0"/>
            <a:t>Increased reliance on offer of online services through pandemic, will likely remain the modus operandi for charities going forward</a:t>
          </a:r>
          <a:endParaRPr lang="en-US" sz="2200" kern="1200" dirty="0"/>
        </a:p>
      </dsp:txBody>
      <dsp:txXfrm>
        <a:off x="7181326" y="1868794"/>
        <a:ext cx="3324308" cy="2393502"/>
      </dsp:txXfrm>
    </dsp:sp>
    <dsp:sp modelId="{7624E4EE-2827-4170-9396-AFE702C5130F}">
      <dsp:nvSpPr>
        <dsp:cNvPr id="0" name=""/>
        <dsp:cNvSpPr/>
      </dsp:nvSpPr>
      <dsp:spPr>
        <a:xfrm>
          <a:off x="7181326"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1326" y="273126"/>
        <a:ext cx="3324308" cy="15956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AFC27-1450-4669-A6EE-C2F0F75984C6}">
      <dsp:nvSpPr>
        <dsp:cNvPr id="0" name=""/>
        <dsp:cNvSpPr/>
      </dsp:nvSpPr>
      <dsp:spPr>
        <a:xfrm>
          <a:off x="820" y="273126"/>
          <a:ext cx="3324308" cy="398917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GB" sz="2200" kern="1200" dirty="0"/>
            <a:t>Our 2021-2024 strategy is to Inform – Connect – Influence</a:t>
          </a:r>
          <a:endParaRPr lang="en-US" sz="2200" kern="1200" dirty="0"/>
        </a:p>
      </dsp:txBody>
      <dsp:txXfrm>
        <a:off x="820" y="1868794"/>
        <a:ext cx="3324308" cy="2393502"/>
      </dsp:txXfrm>
    </dsp:sp>
    <dsp:sp modelId="{12BDABE3-A938-4F4A-A105-083D25B1712E}">
      <dsp:nvSpPr>
        <dsp:cNvPr id="0" name=""/>
        <dsp:cNvSpPr/>
      </dsp:nvSpPr>
      <dsp:spPr>
        <a:xfrm>
          <a:off x="820"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0" y="273126"/>
        <a:ext cx="3324308" cy="1595668"/>
      </dsp:txXfrm>
    </dsp:sp>
    <dsp:sp modelId="{A1E1AB38-A624-4B69-8A80-93803F257D25}">
      <dsp:nvSpPr>
        <dsp:cNvPr id="0" name=""/>
        <dsp:cNvSpPr/>
      </dsp:nvSpPr>
      <dsp:spPr>
        <a:xfrm>
          <a:off x="3591073" y="273126"/>
          <a:ext cx="3324308" cy="3989170"/>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GB" sz="2200" kern="1200" dirty="0"/>
            <a:t>We will  continue to support Scottish Government with the delivery of the early priorities of the neurological framework for action</a:t>
          </a:r>
          <a:endParaRPr lang="en-US" sz="2200" kern="1200" dirty="0"/>
        </a:p>
      </dsp:txBody>
      <dsp:txXfrm>
        <a:off x="3591073" y="1868794"/>
        <a:ext cx="3324308" cy="2393502"/>
      </dsp:txXfrm>
    </dsp:sp>
    <dsp:sp modelId="{59F4FCC7-408F-405E-90C1-48338D165059}">
      <dsp:nvSpPr>
        <dsp:cNvPr id="0" name=""/>
        <dsp:cNvSpPr/>
      </dsp:nvSpPr>
      <dsp:spPr>
        <a:xfrm>
          <a:off x="3591073"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1073" y="273126"/>
        <a:ext cx="3324308" cy="1595668"/>
      </dsp:txXfrm>
    </dsp:sp>
    <dsp:sp modelId="{7BBA0992-2AB7-4FFB-B7B2-78149B36393C}">
      <dsp:nvSpPr>
        <dsp:cNvPr id="0" name=""/>
        <dsp:cNvSpPr/>
      </dsp:nvSpPr>
      <dsp:spPr>
        <a:xfrm>
          <a:off x="7181326" y="273126"/>
          <a:ext cx="3324308" cy="398917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US" sz="2200" kern="1200" dirty="0"/>
            <a:t>Mapping has revealed weak spots which we can address</a:t>
          </a:r>
        </a:p>
      </dsp:txBody>
      <dsp:txXfrm>
        <a:off x="7181326" y="1868794"/>
        <a:ext cx="3324308" cy="2393502"/>
      </dsp:txXfrm>
    </dsp:sp>
    <dsp:sp modelId="{7624E4EE-2827-4170-9396-AFE702C5130F}">
      <dsp:nvSpPr>
        <dsp:cNvPr id="0" name=""/>
        <dsp:cNvSpPr/>
      </dsp:nvSpPr>
      <dsp:spPr>
        <a:xfrm>
          <a:off x="7181326"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1326" y="273126"/>
        <a:ext cx="3324308" cy="159566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AFC27-1450-4669-A6EE-C2F0F75984C6}">
      <dsp:nvSpPr>
        <dsp:cNvPr id="0" name=""/>
        <dsp:cNvSpPr/>
      </dsp:nvSpPr>
      <dsp:spPr>
        <a:xfrm>
          <a:off x="820" y="273126"/>
          <a:ext cx="3324308" cy="398917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GB" sz="2200" kern="1200" dirty="0"/>
            <a:t>Need to build trust between Charities and Statutory Sector in terms of quality of self-management materials</a:t>
          </a:r>
          <a:endParaRPr lang="en-US" sz="2200" kern="1200" dirty="0"/>
        </a:p>
      </dsp:txBody>
      <dsp:txXfrm>
        <a:off x="820" y="1868794"/>
        <a:ext cx="3324308" cy="2393502"/>
      </dsp:txXfrm>
    </dsp:sp>
    <dsp:sp modelId="{12BDABE3-A938-4F4A-A105-083D25B1712E}">
      <dsp:nvSpPr>
        <dsp:cNvPr id="0" name=""/>
        <dsp:cNvSpPr/>
      </dsp:nvSpPr>
      <dsp:spPr>
        <a:xfrm>
          <a:off x="820"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0" y="273126"/>
        <a:ext cx="3324308" cy="1595668"/>
      </dsp:txXfrm>
    </dsp:sp>
    <dsp:sp modelId="{A1E1AB38-A624-4B69-8A80-93803F257D25}">
      <dsp:nvSpPr>
        <dsp:cNvPr id="0" name=""/>
        <dsp:cNvSpPr/>
      </dsp:nvSpPr>
      <dsp:spPr>
        <a:xfrm>
          <a:off x="3591073" y="273126"/>
          <a:ext cx="3324308" cy="3989170"/>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GB" sz="2200" kern="1200" dirty="0"/>
            <a:t>NAoS to host a conference style workshop to develop the idea of the neuro hub</a:t>
          </a:r>
          <a:endParaRPr lang="en-US" sz="2200" kern="1200" dirty="0"/>
        </a:p>
      </dsp:txBody>
      <dsp:txXfrm>
        <a:off x="3591073" y="1868794"/>
        <a:ext cx="3324308" cy="2393502"/>
      </dsp:txXfrm>
    </dsp:sp>
    <dsp:sp modelId="{59F4FCC7-408F-405E-90C1-48338D165059}">
      <dsp:nvSpPr>
        <dsp:cNvPr id="0" name=""/>
        <dsp:cNvSpPr/>
      </dsp:nvSpPr>
      <dsp:spPr>
        <a:xfrm>
          <a:off x="3591073"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1073" y="273126"/>
        <a:ext cx="3324308" cy="1595668"/>
      </dsp:txXfrm>
    </dsp:sp>
    <dsp:sp modelId="{7BBA0992-2AB7-4FFB-B7B2-78149B36393C}">
      <dsp:nvSpPr>
        <dsp:cNvPr id="0" name=""/>
        <dsp:cNvSpPr/>
      </dsp:nvSpPr>
      <dsp:spPr>
        <a:xfrm>
          <a:off x="7182147" y="298538"/>
          <a:ext cx="3324308" cy="398917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US" sz="2200" kern="1200" dirty="0"/>
            <a:t>We will help to build awareness of and faith in self-management programmes, championing condition specific tools</a:t>
          </a:r>
        </a:p>
      </dsp:txBody>
      <dsp:txXfrm>
        <a:off x="7182147" y="1894206"/>
        <a:ext cx="3324308" cy="2393502"/>
      </dsp:txXfrm>
    </dsp:sp>
    <dsp:sp modelId="{7624E4EE-2827-4170-9396-AFE702C5130F}">
      <dsp:nvSpPr>
        <dsp:cNvPr id="0" name=""/>
        <dsp:cNvSpPr/>
      </dsp:nvSpPr>
      <dsp:spPr>
        <a:xfrm>
          <a:off x="7181326"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1326" y="273126"/>
        <a:ext cx="3324308" cy="15956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AFC27-1450-4669-A6EE-C2F0F75984C6}">
      <dsp:nvSpPr>
        <dsp:cNvPr id="0" name=""/>
        <dsp:cNvSpPr/>
      </dsp:nvSpPr>
      <dsp:spPr>
        <a:xfrm>
          <a:off x="820" y="273126"/>
          <a:ext cx="3324308" cy="398917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US" sz="2200" kern="1200" dirty="0"/>
            <a:t>Awareness is high amongst charities, but low amongst the public</a:t>
          </a:r>
        </a:p>
      </dsp:txBody>
      <dsp:txXfrm>
        <a:off x="820" y="1868794"/>
        <a:ext cx="3324308" cy="2393502"/>
      </dsp:txXfrm>
    </dsp:sp>
    <dsp:sp modelId="{12BDABE3-A938-4F4A-A105-083D25B1712E}">
      <dsp:nvSpPr>
        <dsp:cNvPr id="0" name=""/>
        <dsp:cNvSpPr/>
      </dsp:nvSpPr>
      <dsp:spPr>
        <a:xfrm>
          <a:off x="820"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0" y="273126"/>
        <a:ext cx="3324308" cy="1595668"/>
      </dsp:txXfrm>
    </dsp:sp>
    <dsp:sp modelId="{A1E1AB38-A624-4B69-8A80-93803F257D25}">
      <dsp:nvSpPr>
        <dsp:cNvPr id="0" name=""/>
        <dsp:cNvSpPr/>
      </dsp:nvSpPr>
      <dsp:spPr>
        <a:xfrm>
          <a:off x="3595661" y="273126"/>
          <a:ext cx="3324308" cy="3989170"/>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US" sz="2200" kern="1200" dirty="0"/>
            <a:t>Need to address the postcode lottery of service and digital innovation availability.</a:t>
          </a:r>
        </a:p>
      </dsp:txBody>
      <dsp:txXfrm>
        <a:off x="3595661" y="1868794"/>
        <a:ext cx="3324308" cy="2393502"/>
      </dsp:txXfrm>
    </dsp:sp>
    <dsp:sp modelId="{59F4FCC7-408F-405E-90C1-48338D165059}">
      <dsp:nvSpPr>
        <dsp:cNvPr id="0" name=""/>
        <dsp:cNvSpPr/>
      </dsp:nvSpPr>
      <dsp:spPr>
        <a:xfrm>
          <a:off x="3591073"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1073" y="273126"/>
        <a:ext cx="3324308" cy="1595668"/>
      </dsp:txXfrm>
    </dsp:sp>
    <dsp:sp modelId="{7BBA0992-2AB7-4FFB-B7B2-78149B36393C}">
      <dsp:nvSpPr>
        <dsp:cNvPr id="0" name=""/>
        <dsp:cNvSpPr/>
      </dsp:nvSpPr>
      <dsp:spPr>
        <a:xfrm>
          <a:off x="7182147" y="298538"/>
          <a:ext cx="3324308" cy="398917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US" sz="2200" kern="1200" dirty="0"/>
            <a:t>Demand is highest for condition-specific tools, this needs to be balanced to ensure any tools are scalable and can be used for other conditions</a:t>
          </a:r>
        </a:p>
      </dsp:txBody>
      <dsp:txXfrm>
        <a:off x="7182147" y="1894206"/>
        <a:ext cx="3324308" cy="2393502"/>
      </dsp:txXfrm>
    </dsp:sp>
    <dsp:sp modelId="{7624E4EE-2827-4170-9396-AFE702C5130F}">
      <dsp:nvSpPr>
        <dsp:cNvPr id="0" name=""/>
        <dsp:cNvSpPr/>
      </dsp:nvSpPr>
      <dsp:spPr>
        <a:xfrm>
          <a:off x="7181326"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1326" y="273126"/>
        <a:ext cx="3324308" cy="15956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2AFC27-1450-4669-A6EE-C2F0F75984C6}">
      <dsp:nvSpPr>
        <dsp:cNvPr id="0" name=""/>
        <dsp:cNvSpPr/>
      </dsp:nvSpPr>
      <dsp:spPr>
        <a:xfrm>
          <a:off x="820" y="273126"/>
          <a:ext cx="3324308" cy="3989170"/>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GB" sz="2200" kern="1200" dirty="0"/>
            <a:t>Valueless term, means little to people</a:t>
          </a:r>
        </a:p>
        <a:p>
          <a:pPr marL="0" lvl="0" indent="0" algn="l" defTabSz="977900">
            <a:lnSpc>
              <a:spcPct val="90000"/>
            </a:lnSpc>
            <a:spcBef>
              <a:spcPct val="0"/>
            </a:spcBef>
            <a:spcAft>
              <a:spcPct val="35000"/>
            </a:spcAft>
            <a:buNone/>
          </a:pPr>
          <a:r>
            <a:rPr lang="en-US" sz="2200" kern="1200" dirty="0"/>
            <a:t>What other terms are used?</a:t>
          </a:r>
        </a:p>
      </dsp:txBody>
      <dsp:txXfrm>
        <a:off x="820" y="1868794"/>
        <a:ext cx="3324308" cy="2393502"/>
      </dsp:txXfrm>
    </dsp:sp>
    <dsp:sp modelId="{12BDABE3-A938-4F4A-A105-083D25B1712E}">
      <dsp:nvSpPr>
        <dsp:cNvPr id="0" name=""/>
        <dsp:cNvSpPr/>
      </dsp:nvSpPr>
      <dsp:spPr>
        <a:xfrm>
          <a:off x="820"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01</a:t>
          </a:r>
        </a:p>
      </dsp:txBody>
      <dsp:txXfrm>
        <a:off x="820" y="273126"/>
        <a:ext cx="3324308" cy="1595668"/>
      </dsp:txXfrm>
    </dsp:sp>
    <dsp:sp modelId="{A1E1AB38-A624-4B69-8A80-93803F257D25}">
      <dsp:nvSpPr>
        <dsp:cNvPr id="0" name=""/>
        <dsp:cNvSpPr/>
      </dsp:nvSpPr>
      <dsp:spPr>
        <a:xfrm>
          <a:off x="3591073" y="273126"/>
          <a:ext cx="3324308" cy="3989170"/>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US" sz="2200" kern="1200" dirty="0"/>
            <a:t>Could an expansion of ‘Tailored Talks’ (successful round 1 neuro project) be rolled out?</a:t>
          </a:r>
        </a:p>
      </dsp:txBody>
      <dsp:txXfrm>
        <a:off x="3591073" y="1868794"/>
        <a:ext cx="3324308" cy="2393502"/>
      </dsp:txXfrm>
    </dsp:sp>
    <dsp:sp modelId="{59F4FCC7-408F-405E-90C1-48338D165059}">
      <dsp:nvSpPr>
        <dsp:cNvPr id="0" name=""/>
        <dsp:cNvSpPr/>
      </dsp:nvSpPr>
      <dsp:spPr>
        <a:xfrm>
          <a:off x="3591073"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02</a:t>
          </a:r>
        </a:p>
      </dsp:txBody>
      <dsp:txXfrm>
        <a:off x="3591073" y="273126"/>
        <a:ext cx="3324308" cy="1595668"/>
      </dsp:txXfrm>
    </dsp:sp>
    <dsp:sp modelId="{7BBA0992-2AB7-4FFB-B7B2-78149B36393C}">
      <dsp:nvSpPr>
        <dsp:cNvPr id="0" name=""/>
        <dsp:cNvSpPr/>
      </dsp:nvSpPr>
      <dsp:spPr>
        <a:xfrm>
          <a:off x="7182147" y="298538"/>
          <a:ext cx="3324308" cy="3989170"/>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28368" tIns="0" rIns="328368" bIns="330200" numCol="1" spcCol="1270" anchor="t" anchorCtr="0">
          <a:noAutofit/>
        </a:bodyPr>
        <a:lstStyle/>
        <a:p>
          <a:pPr marL="0" lvl="0" indent="0" algn="l" defTabSz="977900">
            <a:lnSpc>
              <a:spcPct val="90000"/>
            </a:lnSpc>
            <a:spcBef>
              <a:spcPct val="0"/>
            </a:spcBef>
            <a:spcAft>
              <a:spcPct val="35000"/>
            </a:spcAft>
            <a:buNone/>
          </a:pPr>
          <a:r>
            <a:rPr lang="en-US" sz="2200" kern="1200" dirty="0"/>
            <a:t>If not navigation tools, what do charities think are effective tools in managing a neurological condition</a:t>
          </a:r>
        </a:p>
      </dsp:txBody>
      <dsp:txXfrm>
        <a:off x="7182147" y="1894206"/>
        <a:ext cx="3324308" cy="2393502"/>
      </dsp:txXfrm>
    </dsp:sp>
    <dsp:sp modelId="{7624E4EE-2827-4170-9396-AFE702C5130F}">
      <dsp:nvSpPr>
        <dsp:cNvPr id="0" name=""/>
        <dsp:cNvSpPr/>
      </dsp:nvSpPr>
      <dsp:spPr>
        <a:xfrm>
          <a:off x="7181326" y="273126"/>
          <a:ext cx="3324308" cy="1595668"/>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328368" tIns="165100" rIns="328368" bIns="165100" numCol="1" spcCol="1270" anchor="ctr" anchorCtr="0">
          <a:noAutofit/>
        </a:bodyPr>
        <a:lstStyle/>
        <a:p>
          <a:pPr marL="0" lvl="0" indent="0" algn="l" defTabSz="2933700">
            <a:lnSpc>
              <a:spcPct val="90000"/>
            </a:lnSpc>
            <a:spcBef>
              <a:spcPct val="0"/>
            </a:spcBef>
            <a:spcAft>
              <a:spcPct val="35000"/>
            </a:spcAft>
            <a:buNone/>
          </a:pPr>
          <a:r>
            <a:rPr lang="en-US" sz="6600" kern="1200"/>
            <a:t>03</a:t>
          </a:r>
        </a:p>
      </dsp:txBody>
      <dsp:txXfrm>
        <a:off x="7181326" y="273126"/>
        <a:ext cx="3324308" cy="1595668"/>
      </dsp:txXfrm>
    </dsp:sp>
  </dsp:spTree>
</dsp:drawing>
</file>

<file path=ppt/diagrams/layout1.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3.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4.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layout5.xml><?xml version="1.0" encoding="utf-8"?>
<dgm:layoutDef xmlns:dgm="http://schemas.openxmlformats.org/drawingml/2006/diagram" xmlns:a="http://schemas.openxmlformats.org/drawingml/2006/main" uniqueId="urn:microsoft.com/office/officeart/2016/7/layout/LinearBlockProcessNumbered">
  <dgm:title val="Linear Block Process Numbered"/>
  <dgm:desc val="Used to show a progression; a timeline; sequential steps in a task, process, or workflow; or to emphasize movement or direction. Automatic numbers have been introduced to show the steps of the process. Level 1 text and Level 2 text both appears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01</a:t>
              </a:r>
            </a:p>
          </dgm:t>
        </dgm:pt>
        <dgm:pt modelId="201" type="sibTrans" cxnId="5">
          <dgm:prSet phldrT="2"/>
          <dgm:t>
            <a:bodyPr/>
            <a:lstStyle/>
            <a:p>
              <a:r>
                <a:t>02</a:t>
              </a:r>
            </a:p>
          </dgm:t>
        </dgm:pt>
        <dgm:pt modelId="301" type="sibTrans" cxnId="6">
          <dgm:prSet phldrT="3"/>
          <dgm:t>
            <a:bodyPr/>
            <a:lstStyle/>
            <a:p>
              <a:r>
                <a:t>03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sibTransNodeRect" op="equ"/>
      <dgm:constr type="primFontSz" for="des" forName="nodeRect" op="equ"/>
    </dgm:constrLst>
    <dgm:ruleLst/>
    <dgm:forEach name="Name4" axis="ch" ptType="node">
      <dgm:layoutNode name="compositeNode">
        <dgm:varLst>
          <dgm:bulletEnabled val="1"/>
        </dgm:varLst>
        <dgm:alg type="composite"/>
        <dgm:constrLst>
          <dgm:constr type="h" refType="w" op="lte" fact="1.2"/>
          <dgm:constr type="w" for="ch" forName="bgRect" refType="w"/>
          <dgm:constr type="h" for="ch" forName="bgRect" refType="h"/>
          <dgm:constr type="t" for="ch" forName="bgRect"/>
          <dgm:constr type="l" for="ch" forName="bgRect"/>
          <dgm:constr type="w" for="ch" forName="sibTransNodeRect" refType="w" refFor="ch" refForName="bgRect"/>
          <dgm:constr type="h" for="ch" forName="sibTransNodeRect" refType="h" refFor="ch" refForName="bgRect" fact="0.4"/>
          <dgm:constr type="t" for="ch" forName="sibTransNodeRect"/>
          <dgm:constr type="l" for="ch" forName="sibTransNodeRect"/>
          <dgm:constr type="r" for="ch" forName="nodeRect" refType="r" refFor="ch" refForName="bgRect"/>
          <dgm:constr type="h" for="ch" forName="nodeRect" refType="h" refFor="ch" refForName="bgRect" fact="0.6"/>
          <dgm:constr type="t" for="ch" forName="nodeRect" refType="b" refFor="ch" refForName="sibTransNodeRect"/>
          <dgm:constr type="l" for="ch" forName="nodeRect" refType="l" refFor="ch" refForName="bgRect"/>
        </dgm:constrLst>
        <dgm:ruleLst>
          <dgm:rule type="w" for="ch" forName="nodeRect" val="NaN" fact="NaN" max="30"/>
        </dgm:ruleLst>
        <dgm:layoutNode name="bgRect" styleLbl="alignNode1">
          <dgm:alg type="sp"/>
          <dgm:shape xmlns:r="http://schemas.openxmlformats.org/officeDocument/2006/relationships" type="rect" r:blip="">
            <dgm:adjLst>
              <dgm:adj idx="1" val="0.05"/>
            </dgm:adjLst>
          </dgm:shape>
          <dgm:presOf axis="self"/>
          <dgm:constrLst/>
          <dgm:ruleLst/>
        </dgm:layoutNode>
        <dgm:forEach name="Name19" axis="followSib" ptType="sibTrans" hideLastTrans="0" cnt="1">
          <dgm:layoutNode name="sibTransNodeRect" styleLbl="alignNode1">
            <dgm:varLst>
              <dgm:chMax val="0"/>
              <dgm:bulletEnabled val="1"/>
            </dgm:varLst>
            <dgm:presOf axis="self"/>
            <dgm:alg type="tx">
              <dgm:param type="parTxLTRAlign" val="l"/>
              <dgm:param type="parTxRTLAlign" val="l"/>
            </dgm:alg>
            <dgm:shape xmlns:r="http://schemas.openxmlformats.org/officeDocument/2006/relationships" type="rect" r:blip="" hideGeom="1">
              <dgm:adjLst/>
            </dgm:shape>
            <dgm:constrLst>
              <dgm:constr type="primFontSz" val="66"/>
              <dgm:constr type="tMarg" val="13"/>
              <dgm:constr type="lMarg" refType="w" fact="0.28"/>
              <dgm:constr type="rMarg" refType="w" fact="0.28"/>
              <dgm:constr type="bMarg" val="13"/>
            </dgm:constrLst>
            <dgm:ruleLst>
              <dgm:rule type="primFontSz" val="14" fact="NaN" max="NaN"/>
              <dgm:rule type="tMarg" val="13" fact="NaN" max="NaN"/>
            </dgm:ruleLst>
          </dgm:layoutNode>
        </dgm:forEach>
        <dgm:layoutNode name="nodeRect" styleLbl="alignNode1" moveWith="bgRect">
          <dgm:varLst>
            <dgm:bulletEnabled val="1"/>
          </dgm:varLst>
          <dgm:alg type="tx">
            <dgm:param type="parTxLTRAlign" val="l"/>
            <dgm:param type="parTxRTLAlign" val="r"/>
            <dgm:param type="txAnchorVert" val="t"/>
            <dgm:param type="stBulletLvl" val="2"/>
          </dgm:alg>
          <dgm:shape xmlns:r="http://schemas.openxmlformats.org/officeDocument/2006/relationships" type="rect" r:blip="" hideGeom="1">
            <dgm:adjLst/>
          </dgm:shape>
          <dgm:presOf axis="desOrSelf" ptType="node"/>
          <dgm:constrLst>
            <dgm:constr type="primFontSz" val="26"/>
            <dgm:constr type="tMarg"/>
            <dgm:constr type="lMarg" refType="w" fact="0.28"/>
            <dgm:constr type="rMarg" refType="w" fact="0.28"/>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1">
            <a:buAutoNum type="arabicParenBoth"/>
          </dgm1611:buPr>
        </dgm1611:autoBuNodeInfo>
      </dgm1611:autoBuNodeInfoLst>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ABF64D5-1B7C-439F-9D4A-FD35A86A274B}"/>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0F3AFEAE-34CD-4996-9CF2-B809B7BBF79D}"/>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E9A4B608-771A-40D9-84FA-16BAFFED31EB}" type="datetimeFigureOut">
              <a:rPr lang="en-GB" smtClean="0"/>
              <a:t>31/03/2021</a:t>
            </a:fld>
            <a:endParaRPr lang="en-GB"/>
          </a:p>
        </p:txBody>
      </p:sp>
      <p:sp>
        <p:nvSpPr>
          <p:cNvPr id="4" name="Footer Placeholder 3">
            <a:extLst>
              <a:ext uri="{FF2B5EF4-FFF2-40B4-BE49-F238E27FC236}">
                <a16:creationId xmlns:a16="http://schemas.microsoft.com/office/drawing/2014/main" id="{718E8244-24F4-489C-BED0-538B8E93114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7396A5D5-A2BE-41B9-A59D-C5C1CA03052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1D02999-E6BA-4F3B-91A4-F3DF6C7D34A7}" type="slidenum">
              <a:rPr lang="en-GB" smtClean="0"/>
              <a:t>‹#›</a:t>
            </a:fld>
            <a:endParaRPr lang="en-GB"/>
          </a:p>
        </p:txBody>
      </p:sp>
    </p:spTree>
    <p:extLst>
      <p:ext uri="{BB962C8B-B14F-4D97-AF65-F5344CB8AC3E}">
        <p14:creationId xmlns:p14="http://schemas.microsoft.com/office/powerpoint/2010/main" val="8347688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364017C1-2A3D-4129-A714-6585F2159C32}" type="datetimeFigureOut">
              <a:rPr lang="en-GB" smtClean="0"/>
              <a:t>31/03/2021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6FB834-0D41-47EA-9B1F-49F914594693}" type="slidenum">
              <a:rPr lang="en-GB" smtClean="0"/>
              <a:t>‹#›</a:t>
            </a:fld>
            <a:endParaRPr lang="en-GB"/>
          </a:p>
        </p:txBody>
      </p:sp>
    </p:spTree>
    <p:extLst>
      <p:ext uri="{BB962C8B-B14F-4D97-AF65-F5344CB8AC3E}">
        <p14:creationId xmlns:p14="http://schemas.microsoft.com/office/powerpoint/2010/main" val="3480152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EA6FB834-0D41-47EA-9B1F-49F914594693}" type="slidenum">
              <a:rPr lang="en-GB" smtClean="0"/>
              <a:t>1</a:t>
            </a:fld>
            <a:endParaRPr lang="en-GB"/>
          </a:p>
        </p:txBody>
      </p:sp>
    </p:spTree>
    <p:extLst>
      <p:ext uri="{BB962C8B-B14F-4D97-AF65-F5344CB8AC3E}">
        <p14:creationId xmlns:p14="http://schemas.microsoft.com/office/powerpoint/2010/main" val="917876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Demonstrated some confusion over what a ‘navigation tool’ is, with only 32% member respondents aware of them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	Mentions of the Huntington’s Framework, ALISS, Parkinson’s Connect, MSA Trust MSA Care Pathway and a digital health assistant project.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But only 11% think navigation tools are ‘most useful’ for the condition they work with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The conclusion we draw from this is that navigation tools are not a priority and are not seen as being helpful to all conditions</a:t>
            </a:r>
          </a:p>
        </p:txBody>
      </p:sp>
      <p:sp>
        <p:nvSpPr>
          <p:cNvPr id="4" name="Slide Number Placeholder 3"/>
          <p:cNvSpPr>
            <a:spLocks noGrp="1"/>
          </p:cNvSpPr>
          <p:nvPr>
            <p:ph type="sldNum" sz="quarter" idx="5"/>
          </p:nvPr>
        </p:nvSpPr>
        <p:spPr/>
        <p:txBody>
          <a:bodyPr/>
          <a:lstStyle/>
          <a:p>
            <a:fld id="{EA6FB834-0D41-47EA-9B1F-49F914594693}" type="slidenum">
              <a:rPr lang="en-GB" smtClean="0"/>
              <a:t>10</a:t>
            </a:fld>
            <a:endParaRPr lang="en-GB"/>
          </a:p>
        </p:txBody>
      </p:sp>
    </p:spTree>
    <p:extLst>
      <p:ext uri="{BB962C8B-B14F-4D97-AF65-F5344CB8AC3E}">
        <p14:creationId xmlns:p14="http://schemas.microsoft.com/office/powerpoint/2010/main" val="1804763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It has been a challenging time for charities</a:t>
            </a:r>
          </a:p>
          <a:p>
            <a:pPr marL="171450" indent="-171450">
              <a:buFont typeface="Arial" panose="020B0604020202020204" pitchFamily="34" charset="0"/>
              <a:buChar char="•"/>
            </a:pPr>
            <a:r>
              <a:rPr lang="en-GB" dirty="0"/>
              <a:t>The biggest loss to neurology in the UK through Covid has been the loss of funded research </a:t>
            </a:r>
          </a:p>
          <a:p>
            <a:pPr marL="171450" indent="-171450">
              <a:buFont typeface="Arial" panose="020B0604020202020204" pitchFamily="34" charset="0"/>
              <a:buChar char="•"/>
            </a:pPr>
            <a:r>
              <a:rPr lang="en-GB" dirty="0"/>
              <a:t>Strong adaptability and resilience means charities have pivoted well, moving services online, but we need to ensure that those without access to the internet are not left behind</a:t>
            </a:r>
          </a:p>
        </p:txBody>
      </p:sp>
      <p:sp>
        <p:nvSpPr>
          <p:cNvPr id="4" name="Slide Number Placeholder 3"/>
          <p:cNvSpPr>
            <a:spLocks noGrp="1"/>
          </p:cNvSpPr>
          <p:nvPr>
            <p:ph type="sldNum" sz="quarter" idx="5"/>
          </p:nvPr>
        </p:nvSpPr>
        <p:spPr/>
        <p:txBody>
          <a:bodyPr/>
          <a:lstStyle/>
          <a:p>
            <a:fld id="{EA6FB834-0D41-47EA-9B1F-49F914594693}" type="slidenum">
              <a:rPr lang="en-GB" smtClean="0"/>
              <a:t>11</a:t>
            </a:fld>
            <a:endParaRPr lang="en-GB"/>
          </a:p>
        </p:txBody>
      </p:sp>
    </p:spTree>
    <p:extLst>
      <p:ext uri="{BB962C8B-B14F-4D97-AF65-F5344CB8AC3E}">
        <p14:creationId xmlns:p14="http://schemas.microsoft.com/office/powerpoint/2010/main" val="2316010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The conclusion on the Neurological Alliance….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Our 2021-2024 strategy which hopefully you have seen is to inform, connect and influence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Inform so that neurological conditions are known and understood amongst the general public as well as frontline health and social care professionals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We inform so that people with neurological conditions have access to timely, high quality information throughout their neurological journey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We connect so that the neurological community have opportunities to connect and collaborate across the private, public and third sector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We connect so that the SG, NHS and other key stakeholders have timely access to charities working with those with lived experience of neuro conditions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We connect so that non neuro specialists working with people with neurological conditions can find local partners for specialist expertise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We influence by working with the SG, NHS and other key stakeholders to ensure the voices and needs of those living with neuro conditions, and those who support them are heard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We support our members to influence change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We champion neuro service improvement, celebrating success and challenging where improvements need to be made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We will produce an annual schedule of events in April, giving members an overview of our plans and time to opt in to events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Ongoing neuro mapping work in Scotland (via NAE ~Patient Experience Survey) this summer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EA6FB834-0D41-47EA-9B1F-49F914594693}" type="slidenum">
              <a:rPr lang="en-GB" smtClean="0"/>
              <a:t>12</a:t>
            </a:fld>
            <a:endParaRPr lang="en-GB"/>
          </a:p>
        </p:txBody>
      </p:sp>
    </p:spTree>
    <p:extLst>
      <p:ext uri="{BB962C8B-B14F-4D97-AF65-F5344CB8AC3E}">
        <p14:creationId xmlns:p14="http://schemas.microsoft.com/office/powerpoint/2010/main" val="22460674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As previously mentioned, one of our strategic aims is to create a neuro hub on our website.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It might be beneficial to have a workshop on the neuro hub with members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A future project could be in scoping what self management tools the NHS promotes</a:t>
            </a:r>
          </a:p>
        </p:txBody>
      </p:sp>
      <p:sp>
        <p:nvSpPr>
          <p:cNvPr id="4" name="Slide Number Placeholder 3"/>
          <p:cNvSpPr>
            <a:spLocks noGrp="1"/>
          </p:cNvSpPr>
          <p:nvPr>
            <p:ph type="sldNum" sz="quarter" idx="5"/>
          </p:nvPr>
        </p:nvSpPr>
        <p:spPr/>
        <p:txBody>
          <a:bodyPr/>
          <a:lstStyle/>
          <a:p>
            <a:fld id="{EA6FB834-0D41-47EA-9B1F-49F914594693}" type="slidenum">
              <a:rPr lang="en-GB" smtClean="0"/>
              <a:t>13</a:t>
            </a:fld>
            <a:endParaRPr lang="en-GB"/>
          </a:p>
        </p:txBody>
      </p:sp>
    </p:spTree>
    <p:extLst>
      <p:ext uri="{BB962C8B-B14F-4D97-AF65-F5344CB8AC3E}">
        <p14:creationId xmlns:p14="http://schemas.microsoft.com/office/powerpoint/2010/main" val="32054239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chemeClr val="tx1"/>
                </a:solidFill>
              </a:rPr>
              <a:t>Awareness of digital innovations is high amongst charities but low amongst the general public. </a:t>
            </a:r>
            <a:endParaRPr lang="en-GB"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solidFill>
                  <a:schemeClr val="tx1"/>
                </a:solidFill>
              </a:rPr>
              <a:t>There’s a huge range of digital tech out there which help with neurological conditions, with more coming through the pipeline</a:t>
            </a:r>
          </a:p>
          <a:p>
            <a:pPr marL="171450" indent="-171450">
              <a:buFont typeface="Arial" panose="020B0604020202020204" pitchFamily="34" charset="0"/>
              <a:buChar char="•"/>
            </a:pPr>
            <a:r>
              <a:rPr lang="en-GB" dirty="0"/>
              <a:t>From the survey it seems like it’s a crowded marketplace which is hard for people to navigate. </a:t>
            </a:r>
          </a:p>
          <a:p>
            <a:pPr marL="171450" indent="-171450">
              <a:buFont typeface="Arial" panose="020B0604020202020204" pitchFamily="34" charset="0"/>
              <a:buChar char="•"/>
            </a:pPr>
            <a:r>
              <a:rPr lang="en-GB" dirty="0"/>
              <a:t>What can charities do to recommend and promote technologies that work.  How do people find out about digital technologies – could there be a rating and review system developed?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p:txBody>
      </p:sp>
      <p:sp>
        <p:nvSpPr>
          <p:cNvPr id="4" name="Slide Number Placeholder 3"/>
          <p:cNvSpPr>
            <a:spLocks noGrp="1"/>
          </p:cNvSpPr>
          <p:nvPr>
            <p:ph type="sldNum" sz="quarter" idx="5"/>
          </p:nvPr>
        </p:nvSpPr>
        <p:spPr/>
        <p:txBody>
          <a:bodyPr/>
          <a:lstStyle/>
          <a:p>
            <a:fld id="{EA6FB834-0D41-47EA-9B1F-49F914594693}" type="slidenum">
              <a:rPr lang="en-GB" smtClean="0"/>
              <a:t>14</a:t>
            </a:fld>
            <a:endParaRPr lang="en-GB"/>
          </a:p>
        </p:txBody>
      </p:sp>
    </p:spTree>
    <p:extLst>
      <p:ext uri="{BB962C8B-B14F-4D97-AF65-F5344CB8AC3E}">
        <p14:creationId xmlns:p14="http://schemas.microsoft.com/office/powerpoint/2010/main" val="18499343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dirty="0"/>
          </a:p>
        </p:txBody>
      </p:sp>
      <p:sp>
        <p:nvSpPr>
          <p:cNvPr id="4" name="Slide Number Placeholder 3"/>
          <p:cNvSpPr>
            <a:spLocks noGrp="1"/>
          </p:cNvSpPr>
          <p:nvPr>
            <p:ph type="sldNum" sz="quarter" idx="5"/>
          </p:nvPr>
        </p:nvSpPr>
        <p:spPr/>
        <p:txBody>
          <a:bodyPr/>
          <a:lstStyle/>
          <a:p>
            <a:fld id="{EA6FB834-0D41-47EA-9B1F-49F914594693}" type="slidenum">
              <a:rPr lang="en-GB" smtClean="0"/>
              <a:t>15</a:t>
            </a:fld>
            <a:endParaRPr lang="en-GB"/>
          </a:p>
        </p:txBody>
      </p:sp>
    </p:spTree>
    <p:extLst>
      <p:ext uri="{BB962C8B-B14F-4D97-AF65-F5344CB8AC3E}">
        <p14:creationId xmlns:p14="http://schemas.microsoft.com/office/powerpoint/2010/main" val="368932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EA6FB834-0D41-47EA-9B1F-49F914594693}" type="slidenum">
              <a:rPr lang="en-GB" smtClean="0"/>
              <a:t>16</a:t>
            </a:fld>
            <a:endParaRPr lang="en-GB"/>
          </a:p>
        </p:txBody>
      </p:sp>
    </p:spTree>
    <p:extLst>
      <p:ext uri="{BB962C8B-B14F-4D97-AF65-F5344CB8AC3E}">
        <p14:creationId xmlns:p14="http://schemas.microsoft.com/office/powerpoint/2010/main" val="31973751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issued two surveys – one to our members and one to non members.  They were identical other than the questions on the NAoS.</a:t>
            </a:r>
          </a:p>
        </p:txBody>
      </p:sp>
      <p:sp>
        <p:nvSpPr>
          <p:cNvPr id="4" name="Slide Number Placeholder 3"/>
          <p:cNvSpPr>
            <a:spLocks noGrp="1"/>
          </p:cNvSpPr>
          <p:nvPr>
            <p:ph type="sldNum" sz="quarter" idx="5"/>
          </p:nvPr>
        </p:nvSpPr>
        <p:spPr/>
        <p:txBody>
          <a:bodyPr/>
          <a:lstStyle/>
          <a:p>
            <a:fld id="{EA6FB834-0D41-47EA-9B1F-49F914594693}" type="slidenum">
              <a:rPr lang="en-GB" smtClean="0"/>
              <a:t>2</a:t>
            </a:fld>
            <a:endParaRPr lang="en-GB"/>
          </a:p>
        </p:txBody>
      </p:sp>
    </p:spTree>
    <p:extLst>
      <p:ext uri="{BB962C8B-B14F-4D97-AF65-F5344CB8AC3E}">
        <p14:creationId xmlns:p14="http://schemas.microsoft.com/office/powerpoint/2010/main" val="571081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had 3 sections for us on mapping, looking at the demographics of our members, the services provided by charities pre covid, now during the pandemic and any services that are being developed for the future.  We had a section about the NAoS and where people see value in what we offer or should offer. We then had 3 sections asked on behalf of the Scottish Government, on perceptions of self management projects, digital innovations and navigation pathways.  </a:t>
            </a:r>
          </a:p>
        </p:txBody>
      </p:sp>
      <p:sp>
        <p:nvSpPr>
          <p:cNvPr id="4" name="Slide Number Placeholder 3"/>
          <p:cNvSpPr>
            <a:spLocks noGrp="1"/>
          </p:cNvSpPr>
          <p:nvPr>
            <p:ph type="sldNum" sz="quarter" idx="5"/>
          </p:nvPr>
        </p:nvSpPr>
        <p:spPr/>
        <p:txBody>
          <a:bodyPr/>
          <a:lstStyle/>
          <a:p>
            <a:fld id="{EA6FB834-0D41-47EA-9B1F-49F914594693}" type="slidenum">
              <a:rPr lang="en-GB" smtClean="0"/>
              <a:t>3</a:t>
            </a:fld>
            <a:endParaRPr lang="en-GB"/>
          </a:p>
        </p:txBody>
      </p:sp>
    </p:spTree>
    <p:extLst>
      <p:ext uri="{BB962C8B-B14F-4D97-AF65-F5344CB8AC3E}">
        <p14:creationId xmlns:p14="http://schemas.microsoft.com/office/powerpoint/2010/main" val="3726216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dirty="0"/>
              <a:t>Over half the members completed the survey but we still need to fill some blanks</a:t>
            </a:r>
          </a:p>
          <a:p>
            <a:endParaRPr lang="en-GB" dirty="0"/>
          </a:p>
        </p:txBody>
      </p:sp>
      <p:sp>
        <p:nvSpPr>
          <p:cNvPr id="4" name="Slide Number Placeholder 3"/>
          <p:cNvSpPr>
            <a:spLocks noGrp="1"/>
          </p:cNvSpPr>
          <p:nvPr>
            <p:ph type="sldNum" sz="quarter" idx="5"/>
          </p:nvPr>
        </p:nvSpPr>
        <p:spPr/>
        <p:txBody>
          <a:bodyPr/>
          <a:lstStyle/>
          <a:p>
            <a:fld id="{EA6FB834-0D41-47EA-9B1F-49F914594693}" type="slidenum">
              <a:rPr lang="en-GB" smtClean="0"/>
              <a:t>4</a:t>
            </a:fld>
            <a:endParaRPr lang="en-GB"/>
          </a:p>
        </p:txBody>
      </p:sp>
    </p:spTree>
    <p:extLst>
      <p:ext uri="{BB962C8B-B14F-4D97-AF65-F5344CB8AC3E}">
        <p14:creationId xmlns:p14="http://schemas.microsoft.com/office/powerpoint/2010/main" val="1734980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dirty="0"/>
              <a:t>Biggest issue faced by people you work with is access to health services (74%) followed by access to financial benefits and support (65%)	</a:t>
            </a:r>
          </a:p>
          <a:p>
            <a:pPr marL="171450" indent="-171450">
              <a:buFont typeface="Arial" panose="020B0604020202020204" pitchFamily="34" charset="0"/>
              <a:buChar char="•"/>
            </a:pPr>
            <a:r>
              <a:rPr lang="en-GB" sz="1200" dirty="0"/>
              <a:t>Looking at who answered the survey, 75% were members who focus on a single condition</a:t>
            </a:r>
          </a:p>
          <a:p>
            <a:pPr marL="171450" indent="-171450">
              <a:buFont typeface="Arial" panose="020B0604020202020204" pitchFamily="34" charset="0"/>
              <a:buChar char="•"/>
            </a:pPr>
            <a:r>
              <a:rPr lang="en-GB" sz="1200" dirty="0"/>
              <a:t>There were 4 conditions that we have no data on, which we would like to address today if members are here, or in the near future.</a:t>
            </a:r>
          </a:p>
          <a:p>
            <a:pPr marL="171450" indent="-171450">
              <a:buFont typeface="Arial" panose="020B0604020202020204" pitchFamily="34" charset="0"/>
              <a:buChar char="•"/>
            </a:pPr>
            <a:r>
              <a:rPr lang="en-GB" sz="1200" dirty="0"/>
              <a:t>These conditions are: </a:t>
            </a:r>
            <a:r>
              <a:rPr lang="en-GB" sz="1200" dirty="0" err="1"/>
              <a:t>Alzheimers</a:t>
            </a:r>
            <a:r>
              <a:rPr lang="en-GB" sz="1200" dirty="0"/>
              <a:t>, muscular dystrophy, Spina bifida and Tourette’s.</a:t>
            </a:r>
          </a:p>
          <a:p>
            <a:pPr marL="171450" indent="-171450">
              <a:buFont typeface="Arial" panose="020B0604020202020204" pitchFamily="34" charset="0"/>
              <a:buChar char="•"/>
            </a:pPr>
            <a:r>
              <a:rPr lang="en-GB" sz="1200" dirty="0"/>
              <a:t>82% of member respondents operate all over Scotland, the UK or internationally, only 18% operate in certain health boards.</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EA6FB834-0D41-47EA-9B1F-49F914594693}" type="slidenum">
              <a:rPr lang="en-GB" smtClean="0"/>
              <a:t>5</a:t>
            </a:fld>
            <a:endParaRPr lang="en-GB"/>
          </a:p>
        </p:txBody>
      </p:sp>
    </p:spTree>
    <p:extLst>
      <p:ext uri="{BB962C8B-B14F-4D97-AF65-F5344CB8AC3E}">
        <p14:creationId xmlns:p14="http://schemas.microsoft.com/office/powerpoint/2010/main" val="36776234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628650" lvl="1" indent="-171450">
              <a:buFont typeface="Arial" panose="020B0604020202020204" pitchFamily="34" charset="0"/>
              <a:buChar char="•"/>
            </a:pPr>
            <a:r>
              <a:rPr lang="en-GB" sz="1200" dirty="0"/>
              <a:t>2/3 of members cannot meet the needs of people living with neuro conditions due to capacity issues</a:t>
            </a:r>
          </a:p>
          <a:p>
            <a:pPr marL="628650" lvl="1" indent="-171450">
              <a:buFont typeface="Arial" panose="020B0604020202020204" pitchFamily="34" charset="0"/>
              <a:buChar char="•"/>
            </a:pPr>
            <a:r>
              <a:rPr lang="en-GB" sz="1200" dirty="0"/>
              <a:t>The top 3 services provided by neuro charities </a:t>
            </a:r>
            <a:r>
              <a:rPr lang="en-GB" sz="1200" b="1" dirty="0"/>
              <a:t>pre-Covid</a:t>
            </a:r>
            <a:r>
              <a:rPr lang="en-GB" sz="1200" dirty="0"/>
              <a:t> were policy advice, awareness raising and health advice</a:t>
            </a:r>
          </a:p>
          <a:p>
            <a:pPr marL="628650" lvl="1" indent="-171450">
              <a:buFont typeface="Arial" panose="020B0604020202020204" pitchFamily="34" charset="0"/>
              <a:buChar char="•"/>
            </a:pPr>
            <a:r>
              <a:rPr lang="en-GB" sz="1200" dirty="0"/>
              <a:t>The main impact of Covid has been to see a loss in the provision of funded research, financial support and education and training and a small increase in charities offering practical advice and practical solutions</a:t>
            </a:r>
            <a:endParaRPr lang="en-GB" sz="1200" dirty="0">
              <a:solidFill>
                <a:schemeClr val="tx1">
                  <a:alpha val="80000"/>
                </a:schemeClr>
              </a:solidFill>
            </a:endParaRPr>
          </a:p>
          <a:p>
            <a:pPr marL="628650" lvl="1" indent="-171450">
              <a:buFont typeface="Arial" panose="020B0604020202020204" pitchFamily="34" charset="0"/>
              <a:buChar char="•"/>
            </a:pPr>
            <a:r>
              <a:rPr lang="en-GB" sz="1200" dirty="0"/>
              <a:t>Top three </a:t>
            </a:r>
            <a:r>
              <a:rPr lang="en-GB" sz="1200" b="1" dirty="0"/>
              <a:t>services in development are</a:t>
            </a:r>
            <a:r>
              <a:rPr lang="en-GB" sz="1200" dirty="0"/>
              <a:t>: awareness raising, health advice and policy/lobbying although many skipped this question</a:t>
            </a:r>
          </a:p>
          <a:p>
            <a:pPr marL="628650" lvl="1" indent="-171450">
              <a:buFont typeface="Arial" panose="020B0604020202020204" pitchFamily="34" charset="0"/>
              <a:buChar char="•"/>
            </a:pPr>
            <a:r>
              <a:rPr lang="en-GB" sz="1200" dirty="0"/>
              <a:t>There’s a discrepancy between charities working together and with statutory services. Members say they are in touch with charities but not so much with statutory services.  Is this because statutory services are hard to get in touch with</a:t>
            </a:r>
          </a:p>
          <a:p>
            <a:pPr marL="628650" lvl="1" indent="-171450">
              <a:buFont typeface="Arial" panose="020B0604020202020204" pitchFamily="34" charset="0"/>
              <a:buChar char="•"/>
            </a:pPr>
            <a:r>
              <a:rPr lang="en-GB" sz="1200" dirty="0"/>
              <a:t>Opportunity to pilot a local pathway between 3</a:t>
            </a:r>
            <a:r>
              <a:rPr lang="en-GB" sz="1200" baseline="30000" dirty="0"/>
              <a:t>rd</a:t>
            </a:r>
            <a:r>
              <a:rPr lang="en-GB" sz="1200" dirty="0"/>
              <a:t> sector and NHS?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alpha val="80000"/>
                  </a:schemeClr>
                </a:solidFill>
              </a:rPr>
              <a:t>Results led to us developing the idea of a NAoS Neuro hub – this is an idea for our 2021-2024 strategy whereby we would create a hub on our website which would have two functions.  Firstly, it would connect the end-user to any member charity with good self-management resources.  Secondly, we want to create a library of pre-diagnosis resources with short clips from neurologists explaining everything someone might come up against before they have a diagnosis and can get onto a care pathway.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We have tracked which charities operate in which HBs and offer which services</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t>When we look at which HBs have most or least neuro services, the bar chart provided by the Googleforms software shows that Fife has the most neuro services and Dumfries &amp; Galloway, Shetland and Tayside have the least.  However, when we looked at the raw data respondent by respondent, the results were very different, with Highland, Orkney and Western Isles having the most neuro services, with a fairly even distribution of services across the remaining 11 health boards. This is an area we need to map further to get a better understanding of what is available and where.  </a:t>
            </a:r>
            <a:endParaRPr lang="en-GB" sz="1200" dirty="0">
              <a:solidFill>
                <a:schemeClr val="tx1">
                  <a:alpha val="80000"/>
                </a:schemeClr>
              </a:solidFill>
            </a:endParaRPr>
          </a:p>
          <a:p>
            <a:endParaRPr lang="en-GB" dirty="0"/>
          </a:p>
        </p:txBody>
      </p:sp>
      <p:sp>
        <p:nvSpPr>
          <p:cNvPr id="4" name="Slide Number Placeholder 3"/>
          <p:cNvSpPr>
            <a:spLocks noGrp="1"/>
          </p:cNvSpPr>
          <p:nvPr>
            <p:ph type="sldNum" sz="quarter" idx="5"/>
          </p:nvPr>
        </p:nvSpPr>
        <p:spPr/>
        <p:txBody>
          <a:bodyPr/>
          <a:lstStyle/>
          <a:p>
            <a:fld id="{EA6FB834-0D41-47EA-9B1F-49F914594693}" type="slidenum">
              <a:rPr lang="en-GB" smtClean="0"/>
              <a:t>6</a:t>
            </a:fld>
            <a:endParaRPr lang="en-GB"/>
          </a:p>
        </p:txBody>
      </p:sp>
    </p:spTree>
    <p:extLst>
      <p:ext uri="{BB962C8B-B14F-4D97-AF65-F5344CB8AC3E}">
        <p14:creationId xmlns:p14="http://schemas.microsoft.com/office/powerpoint/2010/main" val="4914346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Being engaged in campaigning and influencing is something we draw out in our 2021-2024 strategy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We have just set up a policy group, a network of policy experts amongst our members who get together every 2-3 months to discuss the issues of the day and where relevant, to set actions to deliver. We post the summaries of these meetings on our website.  Our 2</a:t>
            </a:r>
            <a:r>
              <a:rPr lang="en-GB" baseline="30000" dirty="0"/>
              <a:t>nd</a:t>
            </a:r>
            <a:r>
              <a:rPr lang="en-GB" dirty="0"/>
              <a:t> policy group meeting is going to be on the 14</a:t>
            </a:r>
            <a:r>
              <a:rPr lang="en-GB" baseline="30000" dirty="0"/>
              <a:t>th</a:t>
            </a:r>
            <a:r>
              <a:rPr lang="en-GB" dirty="0"/>
              <a:t> April and we are looking forward to that.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dirty="0"/>
              <a:t>In April we will be releasing an annual schedule of events that people can register for, with ad hoc meetings added throughout the year. We have traditionally had 4-6 members meetings a year as well as the AGM and we will continue with that but adding in the collaboration meetings for the neuro framework for action, the hustings which are coming up on the 22 April and the new policy group meetings.</a:t>
            </a:r>
          </a:p>
        </p:txBody>
      </p:sp>
      <p:sp>
        <p:nvSpPr>
          <p:cNvPr id="4" name="Slide Number Placeholder 3"/>
          <p:cNvSpPr>
            <a:spLocks noGrp="1"/>
          </p:cNvSpPr>
          <p:nvPr>
            <p:ph type="sldNum" sz="quarter" idx="5"/>
          </p:nvPr>
        </p:nvSpPr>
        <p:spPr/>
        <p:txBody>
          <a:bodyPr/>
          <a:lstStyle/>
          <a:p>
            <a:fld id="{EA6FB834-0D41-47EA-9B1F-49F914594693}" type="slidenum">
              <a:rPr lang="en-GB" smtClean="0"/>
              <a:t>7</a:t>
            </a:fld>
            <a:endParaRPr lang="en-GB"/>
          </a:p>
        </p:txBody>
      </p:sp>
    </p:spTree>
    <p:extLst>
      <p:ext uri="{BB962C8B-B14F-4D97-AF65-F5344CB8AC3E}">
        <p14:creationId xmlns:p14="http://schemas.microsoft.com/office/powerpoint/2010/main" val="928028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We then went on to look at three topics for the SG, the first of which was self management programmes or tools.</a:t>
            </a:r>
          </a:p>
          <a:p>
            <a:pPr marL="171450" indent="-171450">
              <a:buFont typeface="Arial" panose="020B0604020202020204" pitchFamily="34" charset="0"/>
              <a:buChar char="•"/>
            </a:pPr>
            <a:r>
              <a:rPr lang="en-GB" dirty="0"/>
              <a:t>We were surprised that awareness of self management tools within charities, was only at 50% (this was higher for our members at 57%, just 17% for non members (n=6)</a:t>
            </a:r>
          </a:p>
          <a:p>
            <a:pPr marL="171450" indent="-171450">
              <a:buFont typeface="Arial" panose="020B0604020202020204" pitchFamily="34" charset="0"/>
              <a:buChar char="•"/>
            </a:pPr>
            <a:r>
              <a:rPr lang="en-GB" dirty="0"/>
              <a:t>Whilst there are an abundance of tools from nutrition programmes, journaling, CBT, mindfulness etc, condition specific resources are seen as the most beneficial. </a:t>
            </a:r>
          </a:p>
          <a:p>
            <a:pPr marL="171450" indent="-171450">
              <a:buFont typeface="Arial" panose="020B0604020202020204" pitchFamily="34" charset="0"/>
              <a:buChar char="•"/>
            </a:pPr>
            <a:r>
              <a:rPr lang="en-GB" dirty="0"/>
              <a:t>Only 7 charities sent in condition specific self-management URLs including one app</a:t>
            </a:r>
          </a:p>
          <a:p>
            <a:pPr marL="171450" indent="-171450">
              <a:buFont typeface="Arial" panose="020B0604020202020204" pitchFamily="34" charset="0"/>
              <a:buChar char="•"/>
            </a:pPr>
            <a:r>
              <a:rPr lang="en-GB" dirty="0"/>
              <a:t>Respondents found it hard to rate the value of each self management tool because value of tool is highly personal. </a:t>
            </a:r>
          </a:p>
          <a:p>
            <a:pPr marL="171450" indent="-171450">
              <a:buFont typeface="Arial" panose="020B0604020202020204" pitchFamily="34" charset="0"/>
              <a:buChar char="•"/>
            </a:pPr>
            <a:r>
              <a:rPr lang="en-GB" dirty="0"/>
              <a:t>It would be interesting to scope out what is on offer through the NHS</a:t>
            </a:r>
          </a:p>
          <a:p>
            <a:pPr marL="171450" indent="-171450">
              <a:buFont typeface="Arial" panose="020B0604020202020204" pitchFamily="34" charset="0"/>
              <a:buChar char="•"/>
            </a:pPr>
            <a:r>
              <a:rPr lang="en-GB" dirty="0"/>
              <a:t>We rely on the statutory sector to refer people on to charities to use their self management resources.  Can we address the perceived hesitancy doctors have with referring people onto charities for self management resources through the neuro hub?  We would like to do something to promote the work of charities on self management and raise awareness amongst the general public of the positive impact the right tool can make.  We would like to build trust amongst clinicians that the neuro hub which links to our charities, is the go-to resource.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alpha val="80000"/>
                  </a:schemeClr>
                </a:solidFill>
              </a:rPr>
              <a:t>Estimated that 50% of people living with a neuro condition have ‘very low/low awareness’ of self-management programmes Vs 18% estimated to have ‘very high/high awareness’ (50%,50% Vs 18%, 17%), and only 18% charities belie there is high or very high uptake or use of them.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alpha val="80000"/>
                  </a:schemeClr>
                </a:solidFill>
              </a:rPr>
              <a:t>If people do not understand their condition, the value of self management and how to self-manage, this </a:t>
            </a:r>
            <a:r>
              <a:rPr lang="en-GB" sz="1200" b="0" dirty="0">
                <a:solidFill>
                  <a:schemeClr val="tx1">
                    <a:alpha val="80000"/>
                  </a:schemeClr>
                </a:solidFill>
              </a:rPr>
              <a:t>compromises the efficacy of a reliance on virtual consultations and eventually places a bigger burden on the NHS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rgbClr val="FFFFFF"/>
                </a:solidFill>
              </a:rPr>
              <a:t>Is ‘self-management’ jargon, or a meaningful phrase?  </a:t>
            </a:r>
            <a:endParaRPr lang="en-GB" dirty="0"/>
          </a:p>
        </p:txBody>
      </p:sp>
      <p:sp>
        <p:nvSpPr>
          <p:cNvPr id="4" name="Slide Number Placeholder 3"/>
          <p:cNvSpPr>
            <a:spLocks noGrp="1"/>
          </p:cNvSpPr>
          <p:nvPr>
            <p:ph type="sldNum" sz="quarter" idx="5"/>
          </p:nvPr>
        </p:nvSpPr>
        <p:spPr/>
        <p:txBody>
          <a:bodyPr/>
          <a:lstStyle/>
          <a:p>
            <a:fld id="{EA6FB834-0D41-47EA-9B1F-49F914594693}" type="slidenum">
              <a:rPr lang="en-GB" smtClean="0"/>
              <a:t>8</a:t>
            </a:fld>
            <a:endParaRPr lang="en-GB"/>
          </a:p>
        </p:txBody>
      </p:sp>
    </p:spTree>
    <p:extLst>
      <p:ext uri="{BB962C8B-B14F-4D97-AF65-F5344CB8AC3E}">
        <p14:creationId xmlns:p14="http://schemas.microsoft.com/office/powerpoint/2010/main" val="2714709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sz="1200" dirty="0">
                <a:solidFill>
                  <a:schemeClr val="accent6">
                    <a:alpha val="80000"/>
                  </a:schemeClr>
                </a:solidFill>
              </a:rPr>
              <a:t>Knowledge of digital innovations is very high, particularly amongst our members who named a wide range of digital tech.</a:t>
            </a:r>
          </a:p>
          <a:p>
            <a:pPr marL="171450" indent="-171450">
              <a:buFont typeface="Arial" panose="020B0604020202020204" pitchFamily="34" charset="0"/>
              <a:buChar char="•"/>
            </a:pPr>
            <a:r>
              <a:rPr lang="en-GB" sz="1200" dirty="0">
                <a:solidFill>
                  <a:schemeClr val="accent6">
                    <a:alpha val="80000"/>
                  </a:schemeClr>
                </a:solidFill>
              </a:rPr>
              <a:t>Most mentions were of wearable tech such as wrist alarms, wearable monitors, seizure monitors etc, and communications devices such as </a:t>
            </a:r>
            <a:r>
              <a:rPr lang="en-GB" sz="1200" dirty="0" err="1">
                <a:solidFill>
                  <a:schemeClr val="accent6">
                    <a:alpha val="80000"/>
                  </a:schemeClr>
                </a:solidFill>
              </a:rPr>
              <a:t>voicebanking</a:t>
            </a:r>
            <a:r>
              <a:rPr lang="en-GB" sz="1200" dirty="0">
                <a:solidFill>
                  <a:schemeClr val="accent6">
                    <a:alpha val="80000"/>
                  </a:schemeClr>
                </a:solidFill>
              </a:rPr>
              <a:t> or </a:t>
            </a:r>
            <a:r>
              <a:rPr lang="en-GB" sz="1200" dirty="0" err="1">
                <a:solidFill>
                  <a:schemeClr val="accent6">
                    <a:alpha val="80000"/>
                  </a:schemeClr>
                </a:solidFill>
              </a:rPr>
              <a:t>speakunique</a:t>
            </a:r>
            <a:r>
              <a:rPr lang="en-GB" sz="1200" dirty="0">
                <a:solidFill>
                  <a:schemeClr val="accent6">
                    <a:alpha val="80000"/>
                  </a:schemeClr>
                </a:solidFill>
              </a:rPr>
              <a:t>.  Virtual consultations came up a fair bit too, unsurprisingly.</a:t>
            </a:r>
          </a:p>
          <a:p>
            <a:pPr marL="171450" indent="-171450">
              <a:buFont typeface="Arial" panose="020B0604020202020204" pitchFamily="34" charset="0"/>
              <a:buChar char="•"/>
            </a:pPr>
            <a:r>
              <a:rPr lang="en-GB" sz="1200" dirty="0">
                <a:solidFill>
                  <a:schemeClr val="accent6">
                    <a:alpha val="80000"/>
                  </a:schemeClr>
                </a:solidFill>
              </a:rPr>
              <a:t>Only 3 mentions of apps which was surprising (</a:t>
            </a:r>
            <a:r>
              <a:rPr lang="en-GB" sz="1200" dirty="0" err="1">
                <a:solidFill>
                  <a:schemeClr val="accent6">
                    <a:alpha val="80000"/>
                  </a:schemeClr>
                </a:solidFill>
              </a:rPr>
              <a:t>WeCarePlus</a:t>
            </a:r>
            <a:r>
              <a:rPr lang="en-GB" sz="1200" dirty="0">
                <a:solidFill>
                  <a:schemeClr val="accent6">
                    <a:alpha val="80000"/>
                  </a:schemeClr>
                </a:solidFill>
              </a:rPr>
              <a:t>, </a:t>
            </a:r>
            <a:r>
              <a:rPr lang="en-GB" sz="1200" dirty="0" err="1">
                <a:solidFill>
                  <a:schemeClr val="accent6">
                    <a:alpha val="80000"/>
                  </a:schemeClr>
                </a:solidFill>
              </a:rPr>
              <a:t>ParkAI</a:t>
            </a:r>
            <a:r>
              <a:rPr lang="en-GB" sz="1200" dirty="0">
                <a:solidFill>
                  <a:schemeClr val="accent6">
                    <a:alpha val="80000"/>
                  </a:schemeClr>
                </a:solidFill>
              </a:rPr>
              <a:t> and Zoe)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chemeClr val="tx1">
                    <a:alpha val="80000"/>
                  </a:schemeClr>
                </a:solidFill>
              </a:rPr>
              <a:t>If digital innovations can have such a positive impact, why are more people not using them?</a:t>
            </a:r>
            <a:endParaRPr lang="en-GB" sz="1200" dirty="0">
              <a:solidFill>
                <a:schemeClr val="accent6">
                  <a:alpha val="80000"/>
                </a:schemeClr>
              </a:solidFill>
            </a:endParaRPr>
          </a:p>
          <a:p>
            <a:pPr marL="171450" indent="-171450">
              <a:buFont typeface="Arial" panose="020B0604020202020204" pitchFamily="34" charset="0"/>
              <a:buChar char="•"/>
            </a:pPr>
            <a:r>
              <a:rPr lang="en-GB" sz="1200" dirty="0">
                <a:solidFill>
                  <a:schemeClr val="accent6">
                    <a:alpha val="80000"/>
                  </a:schemeClr>
                </a:solidFill>
              </a:rPr>
              <a:t>Charities believe awareness of digital innovations is very low with an estimated 53% people largely unaware of them</a:t>
            </a:r>
          </a:p>
          <a:p>
            <a:pPr marL="171450" lvl="0" indent="-171450">
              <a:buFont typeface="Arial" panose="020B0604020202020204" pitchFamily="34" charset="0"/>
              <a:buChar char="•"/>
            </a:pPr>
            <a:r>
              <a:rPr lang="en-GB" sz="1200" dirty="0">
                <a:solidFill>
                  <a:schemeClr val="tx1">
                    <a:alpha val="80000"/>
                  </a:schemeClr>
                </a:solidFill>
              </a:rPr>
              <a:t>What are the barriers to adoption of digital tech and how can they be addressed in order to improve peoples’ quality of life? Cost?  Invasion of privacy?</a:t>
            </a:r>
          </a:p>
          <a:p>
            <a:pPr marL="171450" lvl="0" indent="-171450">
              <a:buFont typeface="Arial" panose="020B0604020202020204" pitchFamily="34" charset="0"/>
              <a:buChar char="•"/>
            </a:pPr>
            <a:r>
              <a:rPr lang="en-GB" sz="1200" dirty="0">
                <a:solidFill>
                  <a:schemeClr val="tx1">
                    <a:alpha val="80000"/>
                  </a:schemeClr>
                </a:solidFill>
              </a:rPr>
              <a:t>Could digital tech be prescribed if cost is a barrier? </a:t>
            </a:r>
          </a:p>
          <a:p>
            <a:pPr marL="171450" lvl="0" indent="-171450">
              <a:buFont typeface="Arial" panose="020B0604020202020204" pitchFamily="34" charset="0"/>
              <a:buChar char="•"/>
            </a:pPr>
            <a:r>
              <a:rPr lang="en-GB" sz="1200" dirty="0">
                <a:solidFill>
                  <a:schemeClr val="tx1">
                    <a:alpha val="80000"/>
                  </a:schemeClr>
                </a:solidFill>
              </a:rPr>
              <a:t>Post code lottery?</a:t>
            </a:r>
          </a:p>
          <a:p>
            <a:pPr marL="171450" lvl="0" indent="-171450">
              <a:buFont typeface="Arial" panose="020B0604020202020204" pitchFamily="34" charset="0"/>
              <a:buChar char="•"/>
            </a:pPr>
            <a:r>
              <a:rPr lang="en-GB" sz="1200" dirty="0">
                <a:solidFill>
                  <a:schemeClr val="tx1">
                    <a:alpha val="80000"/>
                  </a:schemeClr>
                </a:solidFill>
              </a:rPr>
              <a:t>Though some good examples </a:t>
            </a:r>
            <a:r>
              <a:rPr lang="en-GB" sz="1200" dirty="0" err="1">
                <a:solidFill>
                  <a:schemeClr val="tx1">
                    <a:alpha val="80000"/>
                  </a:schemeClr>
                </a:solidFill>
              </a:rPr>
              <a:t>eg</a:t>
            </a:r>
            <a:r>
              <a:rPr lang="en-GB" sz="1200" dirty="0">
                <a:solidFill>
                  <a:schemeClr val="tx1">
                    <a:alpha val="80000"/>
                  </a:schemeClr>
                </a:solidFill>
              </a:rPr>
              <a:t> </a:t>
            </a:r>
            <a:r>
              <a:rPr lang="en-GB" sz="1200" dirty="0" err="1">
                <a:solidFill>
                  <a:schemeClr val="tx1">
                    <a:alpha val="80000"/>
                  </a:schemeClr>
                </a:solidFill>
              </a:rPr>
              <a:t>Vcreateneuro</a:t>
            </a:r>
            <a:r>
              <a:rPr lang="en-GB" sz="1200" dirty="0">
                <a:solidFill>
                  <a:schemeClr val="tx1">
                    <a:alpha val="80000"/>
                  </a:schemeClr>
                </a:solidFill>
              </a:rPr>
              <a:t> (for epilepsy) being rolled out across more HBs</a:t>
            </a:r>
          </a:p>
          <a:p>
            <a:pPr marL="171450" lvl="0" indent="-171450">
              <a:buFont typeface="Arial" panose="020B0604020202020204" pitchFamily="34" charset="0"/>
              <a:buChar char="•"/>
            </a:pPr>
            <a:r>
              <a:rPr lang="en-GB" sz="1200" dirty="0">
                <a:solidFill>
                  <a:schemeClr val="tx1">
                    <a:alpha val="80000"/>
                  </a:schemeClr>
                </a:solidFill>
              </a:rPr>
              <a:t>What are the levels of awareness and experience of digital innovations in the statutory sector? </a:t>
            </a:r>
          </a:p>
          <a:p>
            <a:pPr marL="171450" indent="-171450">
              <a:buFont typeface="Arial" panose="020B0604020202020204" pitchFamily="34" charset="0"/>
              <a:buChar char="•"/>
            </a:pPr>
            <a:r>
              <a:rPr lang="en-GB" sz="1200" dirty="0">
                <a:solidFill>
                  <a:schemeClr val="accent6">
                    <a:alpha val="80000"/>
                  </a:schemeClr>
                </a:solidFill>
              </a:rPr>
              <a:t>Which innovations have scalability across multiple conditions?  </a:t>
            </a:r>
            <a:endParaRPr lang="en-GB" sz="1200" dirty="0">
              <a:solidFill>
                <a:schemeClr val="tx1">
                  <a:alpha val="80000"/>
                </a:schemeClr>
              </a:solidFill>
            </a:endParaRPr>
          </a:p>
          <a:p>
            <a:endParaRPr lang="en-GB" dirty="0"/>
          </a:p>
        </p:txBody>
      </p:sp>
      <p:sp>
        <p:nvSpPr>
          <p:cNvPr id="4" name="Slide Number Placeholder 3"/>
          <p:cNvSpPr>
            <a:spLocks noGrp="1"/>
          </p:cNvSpPr>
          <p:nvPr>
            <p:ph type="sldNum" sz="quarter" idx="5"/>
          </p:nvPr>
        </p:nvSpPr>
        <p:spPr/>
        <p:txBody>
          <a:bodyPr/>
          <a:lstStyle/>
          <a:p>
            <a:fld id="{EA6FB834-0D41-47EA-9B1F-49F914594693}" type="slidenum">
              <a:rPr lang="en-GB" smtClean="0"/>
              <a:t>9</a:t>
            </a:fld>
            <a:endParaRPr lang="en-GB"/>
          </a:p>
        </p:txBody>
      </p:sp>
    </p:spTree>
    <p:extLst>
      <p:ext uri="{BB962C8B-B14F-4D97-AF65-F5344CB8AC3E}">
        <p14:creationId xmlns:p14="http://schemas.microsoft.com/office/powerpoint/2010/main" val="28116588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08E26-06CC-4722-928D-110463DDBD2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AFD1405-C0A8-4146-A279-0BE30C603C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EAE2C0F-A3DC-4B40-B8A9-A3DCBC68C594}"/>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5" name="Footer Placeholder 4">
            <a:extLst>
              <a:ext uri="{FF2B5EF4-FFF2-40B4-BE49-F238E27FC236}">
                <a16:creationId xmlns:a16="http://schemas.microsoft.com/office/drawing/2014/main" id="{A581B86F-6009-4E71-8BC8-41ED93FDBA6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5360031-9297-405C-8F20-607CD74ECA04}"/>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247234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992BB-ECFB-44DD-92A2-6924F4B0F409}"/>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3C1CE5-DDAE-4299-B83A-1EE94BE00B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E517F50-459F-4ED7-9E58-A0D6AEA808DE}"/>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5" name="Footer Placeholder 4">
            <a:extLst>
              <a:ext uri="{FF2B5EF4-FFF2-40B4-BE49-F238E27FC236}">
                <a16:creationId xmlns:a16="http://schemas.microsoft.com/office/drawing/2014/main" id="{961E6E46-FBE3-4697-8208-4A91FBE7510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6A2164-50E9-43BD-BE1C-B56F63E957CF}"/>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3630234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820B1B-2CA2-46EA-9652-E7915AD81D7F}"/>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2B27C3D-AAB1-48F0-B2D7-FA34972348E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524B9B8-AABE-4517-BCC2-26E07398FF66}"/>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5" name="Footer Placeholder 4">
            <a:extLst>
              <a:ext uri="{FF2B5EF4-FFF2-40B4-BE49-F238E27FC236}">
                <a16:creationId xmlns:a16="http://schemas.microsoft.com/office/drawing/2014/main" id="{9545BB11-2032-4513-8E56-651E0E8D4C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744EEA-B148-448D-804F-48C0D5519942}"/>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1509965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1CF9CC-793F-4164-8BDB-46296567161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C1D2AF6-13E6-4E79-821C-1D867C6A4BA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876C4B8-751A-48E0-9D4B-02EA55D6C50E}"/>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5" name="Footer Placeholder 4">
            <a:extLst>
              <a:ext uri="{FF2B5EF4-FFF2-40B4-BE49-F238E27FC236}">
                <a16:creationId xmlns:a16="http://schemas.microsoft.com/office/drawing/2014/main" id="{F1388487-581B-4C67-BD99-FC0AEF93F23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3C117EC-7151-4B15-BC6C-96AB7263135C}"/>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21886633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EFBC6-DC80-4E7A-B02F-A4CF94D8BE4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491B537-8CBC-4801-ADB1-BEF2C8C293E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AECA3AD-1902-4796-B9FA-CE3DAE5650A0}"/>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5" name="Footer Placeholder 4">
            <a:extLst>
              <a:ext uri="{FF2B5EF4-FFF2-40B4-BE49-F238E27FC236}">
                <a16:creationId xmlns:a16="http://schemas.microsoft.com/office/drawing/2014/main" id="{59C9101D-D43D-48A4-B00D-FE7247F562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51EEDE-693C-458E-8E2C-45246BAB5AE1}"/>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454723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9412AE-173D-4B99-A81F-120D0EF195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FB3357B-AAE1-4B2E-8EA5-D31BACD924B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0AE703D-E71C-4629-93F2-2711D03E6F8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077C4E91-9321-49DD-89B6-FD53FF1C70CF}"/>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6" name="Footer Placeholder 5">
            <a:extLst>
              <a:ext uri="{FF2B5EF4-FFF2-40B4-BE49-F238E27FC236}">
                <a16:creationId xmlns:a16="http://schemas.microsoft.com/office/drawing/2014/main" id="{3F76254A-6822-43AF-9300-154781518BF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9D81A5-18E1-4758-A2D8-AC1C8EC39202}"/>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2419207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C06E26-D43E-4796-B57E-98771D42088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F78CC34-D906-4A12-BB3C-AD80FD872C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D234445-7042-4848-A4C2-8700F00A83B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0FC5949-A2DA-42A2-9BAE-ADF0E1CB24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FD01D5-A56D-4F27-893E-C0ACE42247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C838E82-2D3C-4288-885D-C650722252DA}"/>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8" name="Footer Placeholder 7">
            <a:extLst>
              <a:ext uri="{FF2B5EF4-FFF2-40B4-BE49-F238E27FC236}">
                <a16:creationId xmlns:a16="http://schemas.microsoft.com/office/drawing/2014/main" id="{190AE647-2134-4AEA-BB4C-EC9A38593A5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F8A405D-1501-4133-B15D-4739A87976C2}"/>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2566522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60F3F-7ECB-4B12-90DC-97859A76499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AAED54D9-0417-45C7-AE80-3BB6D186A0B6}"/>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4" name="Footer Placeholder 3">
            <a:extLst>
              <a:ext uri="{FF2B5EF4-FFF2-40B4-BE49-F238E27FC236}">
                <a16:creationId xmlns:a16="http://schemas.microsoft.com/office/drawing/2014/main" id="{50CEBB5C-FC61-41CE-8891-39E5918BD73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2FB7C2E-2233-43E3-8381-0C7693F7C347}"/>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2500570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EC2336-BB87-4F2D-8A58-E0956DC19F9B}"/>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3" name="Footer Placeholder 2">
            <a:extLst>
              <a:ext uri="{FF2B5EF4-FFF2-40B4-BE49-F238E27FC236}">
                <a16:creationId xmlns:a16="http://schemas.microsoft.com/office/drawing/2014/main" id="{81ACFB57-BEFB-4E46-AC58-F658883A77C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92D64563-7654-4EBB-8C25-1B1D750A0A86}"/>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32293789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EA2D4-FA36-4F21-99BF-913E951E17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DB651B4-D7ED-4ACE-91C5-178AE30D3C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68B1B3D-F0AB-47EC-86A3-C2BA475C0C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4CF053E-24C7-45AF-8F24-95ACBA80F8A2}"/>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6" name="Footer Placeholder 5">
            <a:extLst>
              <a:ext uri="{FF2B5EF4-FFF2-40B4-BE49-F238E27FC236}">
                <a16:creationId xmlns:a16="http://schemas.microsoft.com/office/drawing/2014/main" id="{4D7DA82F-1795-4FE2-BA88-1B43C5E518D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66118BE-01D9-4D8F-BA49-2971A46BFE74}"/>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116620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2DCEEC-DC9B-4ABB-82D1-8D7A5E241AC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12F06EF6-EB29-4CBE-9581-1269C12DD4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4F857BC-85A0-4B92-B3EA-F7C1F5E6DF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5DE49DA-C5F5-4673-AC47-86208F2C0237}"/>
              </a:ext>
            </a:extLst>
          </p:cNvPr>
          <p:cNvSpPr>
            <a:spLocks noGrp="1"/>
          </p:cNvSpPr>
          <p:nvPr>
            <p:ph type="dt" sz="half" idx="10"/>
          </p:nvPr>
        </p:nvSpPr>
        <p:spPr/>
        <p:txBody>
          <a:bodyPr/>
          <a:lstStyle/>
          <a:p>
            <a:fld id="{295101B1-5554-44CC-87CD-A2D1D7299BEE}" type="datetimeFigureOut">
              <a:rPr lang="en-GB" smtClean="0"/>
              <a:t>31/03/2021</a:t>
            </a:fld>
            <a:endParaRPr lang="en-GB"/>
          </a:p>
        </p:txBody>
      </p:sp>
      <p:sp>
        <p:nvSpPr>
          <p:cNvPr id="6" name="Footer Placeholder 5">
            <a:extLst>
              <a:ext uri="{FF2B5EF4-FFF2-40B4-BE49-F238E27FC236}">
                <a16:creationId xmlns:a16="http://schemas.microsoft.com/office/drawing/2014/main" id="{1AECD110-BA13-4B19-A16D-0CD48A629E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DF3CE6-744D-4E15-A166-D58401311C71}"/>
              </a:ext>
            </a:extLst>
          </p:cNvPr>
          <p:cNvSpPr>
            <a:spLocks noGrp="1"/>
          </p:cNvSpPr>
          <p:nvPr>
            <p:ph type="sldNum" sz="quarter" idx="12"/>
          </p:nvPr>
        </p:nvSpPr>
        <p:spPr/>
        <p:txBody>
          <a:bodyPr/>
          <a:lstStyle/>
          <a:p>
            <a:fld id="{3B9FAB32-4060-4BE9-ADAE-ACB22F5B38AE}" type="slidenum">
              <a:rPr lang="en-GB" smtClean="0"/>
              <a:t>‹#›</a:t>
            </a:fld>
            <a:endParaRPr lang="en-GB"/>
          </a:p>
        </p:txBody>
      </p:sp>
    </p:spTree>
    <p:extLst>
      <p:ext uri="{BB962C8B-B14F-4D97-AF65-F5344CB8AC3E}">
        <p14:creationId xmlns:p14="http://schemas.microsoft.com/office/powerpoint/2010/main" val="3008137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285FDC-E9DD-4674-B53F-B08D179F40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20755E-E801-4B34-8241-3A6A5FB5E1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2696FD8-E699-4813-8DD4-F557A7C4F7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95101B1-5554-44CC-87CD-A2D1D7299BEE}" type="datetimeFigureOut">
              <a:rPr lang="en-GB" smtClean="0"/>
              <a:t>31/03/2021</a:t>
            </a:fld>
            <a:endParaRPr lang="en-GB"/>
          </a:p>
        </p:txBody>
      </p:sp>
      <p:sp>
        <p:nvSpPr>
          <p:cNvPr id="5" name="Footer Placeholder 4">
            <a:extLst>
              <a:ext uri="{FF2B5EF4-FFF2-40B4-BE49-F238E27FC236}">
                <a16:creationId xmlns:a16="http://schemas.microsoft.com/office/drawing/2014/main" id="{A6172214-5E39-4677-9BDE-57153C6432A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C6B0065-80C8-430D-87AD-D35D865B61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9FAB32-4060-4BE9-ADAE-ACB22F5B38AE}" type="slidenum">
              <a:rPr lang="en-GB" smtClean="0"/>
              <a:t>‹#›</a:t>
            </a:fld>
            <a:endParaRPr lang="en-GB"/>
          </a:p>
        </p:txBody>
      </p:sp>
      <p:pic>
        <p:nvPicPr>
          <p:cNvPr id="7" name="Picture 6" descr="A picture containing text, bottle&#10;&#10;Description automatically generated">
            <a:extLst>
              <a:ext uri="{FF2B5EF4-FFF2-40B4-BE49-F238E27FC236}">
                <a16:creationId xmlns:a16="http://schemas.microsoft.com/office/drawing/2014/main" id="{344E9938-9713-4685-984E-5DF49372D5C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140568" y="66605"/>
            <a:ext cx="916707" cy="501847"/>
          </a:xfrm>
          <a:prstGeom prst="rect">
            <a:avLst/>
          </a:prstGeom>
        </p:spPr>
      </p:pic>
      <p:pic>
        <p:nvPicPr>
          <p:cNvPr id="8" name="Picture 7" descr="A picture containing graphical user interface&#10;&#10;Description automatically generated">
            <a:extLst>
              <a:ext uri="{FF2B5EF4-FFF2-40B4-BE49-F238E27FC236}">
                <a16:creationId xmlns:a16="http://schemas.microsoft.com/office/drawing/2014/main" id="{B526ED57-2DFE-4A08-8291-822780C1DE17}"/>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1201400" y="5867400"/>
            <a:ext cx="990600" cy="990600"/>
          </a:xfrm>
          <a:prstGeom prst="rect">
            <a:avLst/>
          </a:prstGeom>
        </p:spPr>
      </p:pic>
    </p:spTree>
    <p:extLst>
      <p:ext uri="{BB962C8B-B14F-4D97-AF65-F5344CB8AC3E}">
        <p14:creationId xmlns:p14="http://schemas.microsoft.com/office/powerpoint/2010/main" val="3849066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B670DBD5-770C-4383-9F54-5B86E86BD5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10277" y="0"/>
            <a:ext cx="9771446" cy="6858000"/>
          </a:xfrm>
          <a:custGeom>
            <a:avLst/>
            <a:gdLst>
              <a:gd name="connsiteX0" fmla="*/ 1422188 w 9771446"/>
              <a:gd name="connsiteY0" fmla="*/ 0 h 6858000"/>
              <a:gd name="connsiteX1" fmla="*/ 8349258 w 9771446"/>
              <a:gd name="connsiteY1" fmla="*/ 0 h 6858000"/>
              <a:gd name="connsiteX2" fmla="*/ 8502224 w 9771446"/>
              <a:gd name="connsiteY2" fmla="*/ 159673 h 6858000"/>
              <a:gd name="connsiteX3" fmla="*/ 9771446 w 9771446"/>
              <a:gd name="connsiteY3" fmla="*/ 3429001 h 6858000"/>
              <a:gd name="connsiteX4" fmla="*/ 8502224 w 9771446"/>
              <a:gd name="connsiteY4" fmla="*/ 6698330 h 6858000"/>
              <a:gd name="connsiteX5" fmla="*/ 8349260 w 9771446"/>
              <a:gd name="connsiteY5" fmla="*/ 6858000 h 6858000"/>
              <a:gd name="connsiteX6" fmla="*/ 1422186 w 9771446"/>
              <a:gd name="connsiteY6" fmla="*/ 6858000 h 6858000"/>
              <a:gd name="connsiteX7" fmla="*/ 1269223 w 9771446"/>
              <a:gd name="connsiteY7" fmla="*/ 6698330 h 6858000"/>
              <a:gd name="connsiteX8" fmla="*/ 0 w 9771446"/>
              <a:gd name="connsiteY8" fmla="*/ 3429001 h 6858000"/>
              <a:gd name="connsiteX9" fmla="*/ 1269223 w 9771446"/>
              <a:gd name="connsiteY9" fmla="*/ 15967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771446" h="6858000">
                <a:moveTo>
                  <a:pt x="1422188" y="0"/>
                </a:moveTo>
                <a:lnTo>
                  <a:pt x="8349258" y="0"/>
                </a:lnTo>
                <a:lnTo>
                  <a:pt x="8502224" y="159673"/>
                </a:lnTo>
                <a:cubicBezTo>
                  <a:pt x="9290813" y="1023162"/>
                  <a:pt x="9771446" y="2170221"/>
                  <a:pt x="9771446" y="3429001"/>
                </a:cubicBezTo>
                <a:cubicBezTo>
                  <a:pt x="9771446" y="4687781"/>
                  <a:pt x="9290813" y="5834840"/>
                  <a:pt x="8502224" y="6698330"/>
                </a:cubicBezTo>
                <a:lnTo>
                  <a:pt x="8349260" y="6858000"/>
                </a:lnTo>
                <a:lnTo>
                  <a:pt x="1422186" y="6858000"/>
                </a:lnTo>
                <a:lnTo>
                  <a:pt x="1269223" y="6698330"/>
                </a:lnTo>
                <a:cubicBezTo>
                  <a:pt x="480633" y="5834840"/>
                  <a:pt x="0" y="4687781"/>
                  <a:pt x="0" y="3429001"/>
                </a:cubicBezTo>
                <a:cubicBezTo>
                  <a:pt x="0" y="2170221"/>
                  <a:pt x="480633" y="1023162"/>
                  <a:pt x="1269223" y="159673"/>
                </a:cubicBezTo>
                <a:close/>
              </a:path>
            </a:pathLst>
          </a:custGeom>
          <a:solidFill>
            <a:schemeClr val="bg1">
              <a:lumMod val="85000"/>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7D896090-C937-4FFB-8B43-C99815E6A67D}"/>
              </a:ext>
            </a:extLst>
          </p:cNvPr>
          <p:cNvPicPr>
            <a:picLocks noChangeAspect="1"/>
          </p:cNvPicPr>
          <p:nvPr/>
        </p:nvPicPr>
        <p:blipFill rotWithShape="1">
          <a:blip r:embed="rId3"/>
          <a:srcRect l="2831" r="20791"/>
          <a:stretch/>
        </p:blipFill>
        <p:spPr>
          <a:xfrm>
            <a:off x="1460597" y="10"/>
            <a:ext cx="9270806" cy="6857990"/>
          </a:xfrm>
          <a:custGeom>
            <a:avLst/>
            <a:gdLst/>
            <a:ahLst/>
            <a:cxnLst/>
            <a:rect l="l" t="t" r="r" b="b"/>
            <a:pathLst>
              <a:path w="9270806" h="6858000">
                <a:moveTo>
                  <a:pt x="1503712" y="0"/>
                </a:moveTo>
                <a:lnTo>
                  <a:pt x="7767094" y="0"/>
                </a:lnTo>
                <a:lnTo>
                  <a:pt x="7913128" y="139721"/>
                </a:lnTo>
                <a:cubicBezTo>
                  <a:pt x="8751971" y="981521"/>
                  <a:pt x="9270806" y="2144457"/>
                  <a:pt x="9270806" y="3429000"/>
                </a:cubicBezTo>
                <a:cubicBezTo>
                  <a:pt x="9270806" y="4713544"/>
                  <a:pt x="8751971" y="5876479"/>
                  <a:pt x="7913128" y="6718279"/>
                </a:cubicBezTo>
                <a:lnTo>
                  <a:pt x="7767094" y="6858000"/>
                </a:lnTo>
                <a:lnTo>
                  <a:pt x="1503712" y="6858000"/>
                </a:lnTo>
                <a:lnTo>
                  <a:pt x="1357679" y="6718279"/>
                </a:lnTo>
                <a:cubicBezTo>
                  <a:pt x="518835" y="5876479"/>
                  <a:pt x="0" y="4713544"/>
                  <a:pt x="0" y="3429000"/>
                </a:cubicBezTo>
                <a:cubicBezTo>
                  <a:pt x="0" y="2144457"/>
                  <a:pt x="518835" y="981521"/>
                  <a:pt x="1357679" y="139721"/>
                </a:cubicBezTo>
                <a:close/>
              </a:path>
            </a:pathLst>
          </a:custGeom>
        </p:spPr>
      </p:pic>
      <p:sp>
        <p:nvSpPr>
          <p:cNvPr id="6" name="TextBox 5">
            <a:extLst>
              <a:ext uri="{FF2B5EF4-FFF2-40B4-BE49-F238E27FC236}">
                <a16:creationId xmlns:a16="http://schemas.microsoft.com/office/drawing/2014/main" id="{D519FAC6-ECBE-4C91-911B-68F02C1462DD}"/>
              </a:ext>
            </a:extLst>
          </p:cNvPr>
          <p:cNvSpPr txBox="1"/>
          <p:nvPr/>
        </p:nvSpPr>
        <p:spPr>
          <a:xfrm>
            <a:off x="1571625" y="3429000"/>
            <a:ext cx="8855075" cy="1754326"/>
          </a:xfrm>
          <a:prstGeom prst="rect">
            <a:avLst/>
          </a:prstGeom>
          <a:noFill/>
        </p:spPr>
        <p:txBody>
          <a:bodyPr wrap="square" rtlCol="0">
            <a:spAutoFit/>
          </a:bodyPr>
          <a:lstStyle/>
          <a:p>
            <a:r>
              <a:rPr lang="en-GB" sz="3600" dirty="0">
                <a:solidFill>
                  <a:schemeClr val="bg1"/>
                </a:solidFill>
              </a:rPr>
              <a:t>Mapping Study for the Scottish Government and a Membership Review</a:t>
            </a:r>
          </a:p>
          <a:p>
            <a:r>
              <a:rPr lang="en-GB" sz="3600" dirty="0">
                <a:solidFill>
                  <a:schemeClr val="bg1"/>
                </a:solidFill>
              </a:rPr>
              <a:t>November 2020 – March 2021</a:t>
            </a:r>
          </a:p>
        </p:txBody>
      </p:sp>
    </p:spTree>
    <p:extLst>
      <p:ext uri="{BB962C8B-B14F-4D97-AF65-F5344CB8AC3E}">
        <p14:creationId xmlns:p14="http://schemas.microsoft.com/office/powerpoint/2010/main" val="1905266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3EDCA91-F4A3-4F23-8F26-52E6C411F3DA}"/>
              </a:ext>
            </a:extLst>
          </p:cNvPr>
          <p:cNvSpPr>
            <a:spLocks noGrp="1"/>
          </p:cNvSpPr>
          <p:nvPr>
            <p:ph type="title"/>
          </p:nvPr>
        </p:nvSpPr>
        <p:spPr>
          <a:xfrm>
            <a:off x="771437" y="381935"/>
            <a:ext cx="4425215" cy="5974414"/>
          </a:xfrm>
        </p:spPr>
        <p:txBody>
          <a:bodyPr anchor="ctr">
            <a:normAutofit/>
          </a:bodyPr>
          <a:lstStyle/>
          <a:p>
            <a:r>
              <a:rPr lang="en-GB" sz="5600" dirty="0">
                <a:solidFill>
                  <a:srgbClr val="FFFFFF"/>
                </a:solidFill>
              </a:rPr>
              <a:t>Lack of clarity over what a ‘navigation tool’ is</a:t>
            </a:r>
          </a:p>
        </p:txBody>
      </p:sp>
      <p:grpSp>
        <p:nvGrpSpPr>
          <p:cNvPr id="14" name="Group 13">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5"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6"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7"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4341C032-0293-42C0-8C64-5A68464201AD}"/>
              </a:ext>
            </a:extLst>
          </p:cNvPr>
          <p:cNvSpPr>
            <a:spLocks noGrp="1"/>
          </p:cNvSpPr>
          <p:nvPr>
            <p:ph idx="1"/>
          </p:nvPr>
        </p:nvSpPr>
        <p:spPr>
          <a:xfrm>
            <a:off x="6297233" y="1095686"/>
            <a:ext cx="4771607" cy="5171200"/>
          </a:xfrm>
        </p:spPr>
        <p:txBody>
          <a:bodyPr anchor="ctr">
            <a:normAutofit/>
          </a:bodyPr>
          <a:lstStyle/>
          <a:p>
            <a:r>
              <a:rPr lang="en-GB" sz="2400" dirty="0"/>
              <a:t>Only 32% of member respondents are aware of navigation tools</a:t>
            </a:r>
          </a:p>
          <a:p>
            <a:r>
              <a:rPr lang="en-GB" sz="2400" dirty="0"/>
              <a:t>Only 11% of member respondents thought navigation tools are ‘most useful’ for the condition they work with</a:t>
            </a:r>
          </a:p>
          <a:p>
            <a:r>
              <a:rPr lang="en-GB" sz="2400" dirty="0"/>
              <a:t>Nearly half the member respondents </a:t>
            </a:r>
            <a:r>
              <a:rPr lang="en-GB" sz="2400" b="1" dirty="0"/>
              <a:t>had no idea </a:t>
            </a:r>
            <a:r>
              <a:rPr lang="en-GB" sz="2400" dirty="0"/>
              <a:t>whether people living with a neurological condition use navigation tools or not (</a:t>
            </a:r>
            <a:r>
              <a:rPr lang="en-GB" sz="2400" dirty="0">
                <a:solidFill>
                  <a:srgbClr val="7030A0"/>
                </a:solidFill>
              </a:rPr>
              <a:t>43%,</a:t>
            </a:r>
            <a:r>
              <a:rPr lang="en-GB" sz="2400" dirty="0">
                <a:solidFill>
                  <a:schemeClr val="accent2"/>
                </a:solidFill>
              </a:rPr>
              <a:t>50%</a:t>
            </a:r>
            <a:r>
              <a:rPr lang="en-GB" sz="2400" dirty="0"/>
              <a:t>)</a:t>
            </a:r>
          </a:p>
          <a:p>
            <a:r>
              <a:rPr lang="en-GB" sz="2400" dirty="0"/>
              <a:t>Half of all respondents (</a:t>
            </a:r>
            <a:r>
              <a:rPr lang="en-GB" sz="2400" dirty="0">
                <a:solidFill>
                  <a:srgbClr val="7030A0"/>
                </a:solidFill>
              </a:rPr>
              <a:t>54%/</a:t>
            </a:r>
            <a:r>
              <a:rPr lang="en-GB" sz="2400" dirty="0">
                <a:solidFill>
                  <a:schemeClr val="accent2"/>
                </a:solidFill>
              </a:rPr>
              <a:t>50%) </a:t>
            </a:r>
            <a:r>
              <a:rPr lang="en-GB" sz="2400" b="1" dirty="0"/>
              <a:t>do not signpost </a:t>
            </a:r>
            <a:r>
              <a:rPr lang="en-GB" sz="2400" dirty="0"/>
              <a:t>people towards using navigation tools</a:t>
            </a:r>
            <a:endParaRPr lang="en-GB" sz="2400" dirty="0">
              <a:solidFill>
                <a:schemeClr val="accent2"/>
              </a:solidFill>
            </a:endParaRPr>
          </a:p>
        </p:txBody>
      </p:sp>
      <p:cxnSp>
        <p:nvCxnSpPr>
          <p:cNvPr id="19" name="Straight Connector 18">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0857A90A-6F58-47D7-89B8-598540B39F3E}"/>
              </a:ext>
            </a:extLst>
          </p:cNvPr>
          <p:cNvSpPr/>
          <p:nvPr/>
        </p:nvSpPr>
        <p:spPr>
          <a:xfrm>
            <a:off x="6297233" y="159799"/>
            <a:ext cx="4972692" cy="344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800" dirty="0"/>
              <a:t>6: Navigation Tools</a:t>
            </a:r>
          </a:p>
        </p:txBody>
      </p:sp>
    </p:spTree>
    <p:extLst>
      <p:ext uri="{BB962C8B-B14F-4D97-AF65-F5344CB8AC3E}">
        <p14:creationId xmlns:p14="http://schemas.microsoft.com/office/powerpoint/2010/main" val="257791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7301F447-EEF7-48F5-AF73-7566EE7F64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3588B72-91AD-4C14-9F6D-CD08DA3C8C03}"/>
              </a:ext>
            </a:extLst>
          </p:cNvPr>
          <p:cNvSpPr>
            <a:spLocks noGrp="1"/>
          </p:cNvSpPr>
          <p:nvPr>
            <p:ph type="title"/>
          </p:nvPr>
        </p:nvSpPr>
        <p:spPr>
          <a:xfrm>
            <a:off x="841248" y="334644"/>
            <a:ext cx="10509504" cy="1076914"/>
          </a:xfrm>
        </p:spPr>
        <p:txBody>
          <a:bodyPr anchor="ctr">
            <a:normAutofit/>
          </a:bodyPr>
          <a:lstStyle/>
          <a:p>
            <a:r>
              <a:rPr lang="en-GB" sz="4000" dirty="0"/>
              <a:t>Conclusion: Services</a:t>
            </a:r>
          </a:p>
        </p:txBody>
      </p:sp>
      <p:sp>
        <p:nvSpPr>
          <p:cNvPr id="20" name="Rectangle 19">
            <a:extLst>
              <a:ext uri="{FF2B5EF4-FFF2-40B4-BE49-F238E27FC236}">
                <a16:creationId xmlns:a16="http://schemas.microsoft.com/office/drawing/2014/main" id="{F7117410-A2A4-4085-9ADC-46744551D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2772" y="0"/>
            <a:ext cx="10506456" cy="19138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2" name="Rectangle 21">
            <a:extLst>
              <a:ext uri="{FF2B5EF4-FFF2-40B4-BE49-F238E27FC236}">
                <a16:creationId xmlns:a16="http://schemas.microsoft.com/office/drawing/2014/main" id="{99F74EB5-E547-4FB4-95F5-BCC788F3C4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1248" y="1512994"/>
            <a:ext cx="10506456"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a16="http://schemas.microsoft.com/office/drawing/2014/main" id="{A688E28B-2AAC-402C-82A8-8C5919E818AC}"/>
              </a:ext>
            </a:extLst>
          </p:cNvPr>
          <p:cNvGraphicFramePr>
            <a:graphicFrameLocks noGrp="1"/>
          </p:cNvGraphicFramePr>
          <p:nvPr>
            <p:ph idx="1"/>
            <p:extLst>
              <p:ext uri="{D42A27DB-BD31-4B8C-83A1-F6EECF244321}">
                <p14:modId xmlns:p14="http://schemas.microsoft.com/office/powerpoint/2010/main" val="2639009449"/>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24865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8B72-91AD-4C14-9F6D-CD08DA3C8C03}"/>
              </a:ext>
            </a:extLst>
          </p:cNvPr>
          <p:cNvSpPr>
            <a:spLocks noGrp="1"/>
          </p:cNvSpPr>
          <p:nvPr>
            <p:ph type="title"/>
          </p:nvPr>
        </p:nvSpPr>
        <p:spPr>
          <a:xfrm>
            <a:off x="841248" y="334644"/>
            <a:ext cx="10509504" cy="1076914"/>
          </a:xfrm>
        </p:spPr>
        <p:txBody>
          <a:bodyPr anchor="ctr">
            <a:normAutofit/>
          </a:bodyPr>
          <a:lstStyle/>
          <a:p>
            <a:r>
              <a:rPr lang="en-GB" sz="4000" dirty="0"/>
              <a:t>Conclusion: NAoS</a:t>
            </a:r>
          </a:p>
        </p:txBody>
      </p:sp>
      <p:graphicFrame>
        <p:nvGraphicFramePr>
          <p:cNvPr id="5" name="Content Placeholder 2">
            <a:extLst>
              <a:ext uri="{FF2B5EF4-FFF2-40B4-BE49-F238E27FC236}">
                <a16:creationId xmlns:a16="http://schemas.microsoft.com/office/drawing/2014/main" id="{A688E28B-2AAC-402C-82A8-8C5919E818AC}"/>
              </a:ext>
            </a:extLst>
          </p:cNvPr>
          <p:cNvGraphicFramePr>
            <a:graphicFrameLocks noGrp="1"/>
          </p:cNvGraphicFramePr>
          <p:nvPr>
            <p:ph idx="1"/>
            <p:extLst>
              <p:ext uri="{D42A27DB-BD31-4B8C-83A1-F6EECF244321}">
                <p14:modId xmlns:p14="http://schemas.microsoft.com/office/powerpoint/2010/main" val="39844724"/>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3519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8B72-91AD-4C14-9F6D-CD08DA3C8C03}"/>
              </a:ext>
            </a:extLst>
          </p:cNvPr>
          <p:cNvSpPr>
            <a:spLocks noGrp="1"/>
          </p:cNvSpPr>
          <p:nvPr>
            <p:ph type="title"/>
          </p:nvPr>
        </p:nvSpPr>
        <p:spPr>
          <a:xfrm>
            <a:off x="841248" y="334644"/>
            <a:ext cx="10509504" cy="1076914"/>
          </a:xfrm>
        </p:spPr>
        <p:txBody>
          <a:bodyPr anchor="ctr">
            <a:normAutofit/>
          </a:bodyPr>
          <a:lstStyle/>
          <a:p>
            <a:r>
              <a:rPr lang="en-GB" sz="4000" dirty="0"/>
              <a:t>Conclusion: Self-Management</a:t>
            </a:r>
          </a:p>
        </p:txBody>
      </p:sp>
      <p:graphicFrame>
        <p:nvGraphicFramePr>
          <p:cNvPr id="5" name="Content Placeholder 2">
            <a:extLst>
              <a:ext uri="{FF2B5EF4-FFF2-40B4-BE49-F238E27FC236}">
                <a16:creationId xmlns:a16="http://schemas.microsoft.com/office/drawing/2014/main" id="{A688E28B-2AAC-402C-82A8-8C5919E818AC}"/>
              </a:ext>
            </a:extLst>
          </p:cNvPr>
          <p:cNvGraphicFramePr>
            <a:graphicFrameLocks noGrp="1"/>
          </p:cNvGraphicFramePr>
          <p:nvPr>
            <p:ph idx="1"/>
            <p:extLst>
              <p:ext uri="{D42A27DB-BD31-4B8C-83A1-F6EECF244321}">
                <p14:modId xmlns:p14="http://schemas.microsoft.com/office/powerpoint/2010/main" val="3097398188"/>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79433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8B72-91AD-4C14-9F6D-CD08DA3C8C03}"/>
              </a:ext>
            </a:extLst>
          </p:cNvPr>
          <p:cNvSpPr>
            <a:spLocks noGrp="1"/>
          </p:cNvSpPr>
          <p:nvPr>
            <p:ph type="title"/>
          </p:nvPr>
        </p:nvSpPr>
        <p:spPr>
          <a:xfrm>
            <a:off x="841248" y="334644"/>
            <a:ext cx="10509504" cy="1076914"/>
          </a:xfrm>
        </p:spPr>
        <p:txBody>
          <a:bodyPr anchor="ctr">
            <a:normAutofit/>
          </a:bodyPr>
          <a:lstStyle/>
          <a:p>
            <a:r>
              <a:rPr lang="en-GB" sz="4000" dirty="0"/>
              <a:t>Conclusion: Digital Innovations</a:t>
            </a:r>
          </a:p>
        </p:txBody>
      </p:sp>
      <p:graphicFrame>
        <p:nvGraphicFramePr>
          <p:cNvPr id="5" name="Content Placeholder 2">
            <a:extLst>
              <a:ext uri="{FF2B5EF4-FFF2-40B4-BE49-F238E27FC236}">
                <a16:creationId xmlns:a16="http://schemas.microsoft.com/office/drawing/2014/main" id="{A688E28B-2AAC-402C-82A8-8C5919E818AC}"/>
              </a:ext>
            </a:extLst>
          </p:cNvPr>
          <p:cNvGraphicFramePr>
            <a:graphicFrameLocks noGrp="1"/>
          </p:cNvGraphicFramePr>
          <p:nvPr>
            <p:ph idx="1"/>
            <p:extLst>
              <p:ext uri="{D42A27DB-BD31-4B8C-83A1-F6EECF244321}">
                <p14:modId xmlns:p14="http://schemas.microsoft.com/office/powerpoint/2010/main" val="2689295691"/>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05869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88B72-91AD-4C14-9F6D-CD08DA3C8C03}"/>
              </a:ext>
            </a:extLst>
          </p:cNvPr>
          <p:cNvSpPr>
            <a:spLocks noGrp="1"/>
          </p:cNvSpPr>
          <p:nvPr>
            <p:ph type="title"/>
          </p:nvPr>
        </p:nvSpPr>
        <p:spPr>
          <a:xfrm>
            <a:off x="841248" y="334644"/>
            <a:ext cx="10509504" cy="1076914"/>
          </a:xfrm>
        </p:spPr>
        <p:txBody>
          <a:bodyPr anchor="ctr">
            <a:normAutofit/>
          </a:bodyPr>
          <a:lstStyle/>
          <a:p>
            <a:r>
              <a:rPr lang="en-GB" sz="4000" dirty="0"/>
              <a:t>Conclusion: Navigation Tools</a:t>
            </a:r>
          </a:p>
        </p:txBody>
      </p:sp>
      <p:graphicFrame>
        <p:nvGraphicFramePr>
          <p:cNvPr id="5" name="Content Placeholder 2">
            <a:extLst>
              <a:ext uri="{FF2B5EF4-FFF2-40B4-BE49-F238E27FC236}">
                <a16:creationId xmlns:a16="http://schemas.microsoft.com/office/drawing/2014/main" id="{A688E28B-2AAC-402C-82A8-8C5919E818AC}"/>
              </a:ext>
            </a:extLst>
          </p:cNvPr>
          <p:cNvGraphicFramePr>
            <a:graphicFrameLocks noGrp="1"/>
          </p:cNvGraphicFramePr>
          <p:nvPr>
            <p:ph idx="1"/>
            <p:extLst>
              <p:ext uri="{D42A27DB-BD31-4B8C-83A1-F6EECF244321}">
                <p14:modId xmlns:p14="http://schemas.microsoft.com/office/powerpoint/2010/main" val="96038845"/>
              </p:ext>
            </p:extLst>
          </p:nvPr>
        </p:nvGraphicFramePr>
        <p:xfrm>
          <a:off x="838200" y="1737360"/>
          <a:ext cx="10506456" cy="45354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6671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TextBox 5">
            <a:extLst>
              <a:ext uri="{FF2B5EF4-FFF2-40B4-BE49-F238E27FC236}">
                <a16:creationId xmlns:a16="http://schemas.microsoft.com/office/drawing/2014/main" id="{D519FAC6-ECBE-4C91-911B-68F02C1462DD}"/>
              </a:ext>
            </a:extLst>
          </p:cNvPr>
          <p:cNvSpPr txBox="1"/>
          <p:nvPr/>
        </p:nvSpPr>
        <p:spPr>
          <a:xfrm>
            <a:off x="3045368" y="2043663"/>
            <a:ext cx="6105194" cy="2031055"/>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6000" kern="1200">
                <a:solidFill>
                  <a:srgbClr val="FFFFFF"/>
                </a:solidFill>
                <a:latin typeface="+mj-lt"/>
                <a:ea typeface="+mj-ea"/>
                <a:cs typeface="+mj-cs"/>
              </a:rPr>
              <a:t>Questions?</a:t>
            </a:r>
          </a:p>
        </p:txBody>
      </p:sp>
    </p:spTree>
    <p:extLst>
      <p:ext uri="{BB962C8B-B14F-4D97-AF65-F5344CB8AC3E}">
        <p14:creationId xmlns:p14="http://schemas.microsoft.com/office/powerpoint/2010/main" val="2493945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BA718-D45F-4D32-835C-2EA25EFC984B}"/>
              </a:ext>
            </a:extLst>
          </p:cNvPr>
          <p:cNvSpPr>
            <a:spLocks noGrp="1"/>
          </p:cNvSpPr>
          <p:nvPr>
            <p:ph type="title"/>
          </p:nvPr>
        </p:nvSpPr>
        <p:spPr/>
        <p:txBody>
          <a:bodyPr/>
          <a:lstStyle/>
          <a:p>
            <a:r>
              <a:rPr lang="en-GB"/>
              <a:t>Mapping timeline</a:t>
            </a:r>
          </a:p>
        </p:txBody>
      </p:sp>
      <p:graphicFrame>
        <p:nvGraphicFramePr>
          <p:cNvPr id="3" name="Table 3">
            <a:extLst>
              <a:ext uri="{FF2B5EF4-FFF2-40B4-BE49-F238E27FC236}">
                <a16:creationId xmlns:a16="http://schemas.microsoft.com/office/drawing/2014/main" id="{E3DDDDA1-E4C5-45B8-8569-E8BFA793D168}"/>
              </a:ext>
            </a:extLst>
          </p:cNvPr>
          <p:cNvGraphicFramePr>
            <a:graphicFrameLocks noGrp="1"/>
          </p:cNvGraphicFramePr>
          <p:nvPr>
            <p:extLst>
              <p:ext uri="{D42A27DB-BD31-4B8C-83A1-F6EECF244321}">
                <p14:modId xmlns:p14="http://schemas.microsoft.com/office/powerpoint/2010/main" val="1658907514"/>
              </p:ext>
            </p:extLst>
          </p:nvPr>
        </p:nvGraphicFramePr>
        <p:xfrm>
          <a:off x="838200" y="1920683"/>
          <a:ext cx="10064752" cy="3296920"/>
        </p:xfrm>
        <a:graphic>
          <a:graphicData uri="http://schemas.openxmlformats.org/drawingml/2006/table">
            <a:tbl>
              <a:tblPr firstRow="1" bandRow="1">
                <a:tableStyleId>{5C22544A-7EE6-4342-B048-85BDC9FD1C3A}</a:tableStyleId>
              </a:tblPr>
              <a:tblGrid>
                <a:gridCol w="2516188">
                  <a:extLst>
                    <a:ext uri="{9D8B030D-6E8A-4147-A177-3AD203B41FA5}">
                      <a16:colId xmlns:a16="http://schemas.microsoft.com/office/drawing/2014/main" val="2306510798"/>
                    </a:ext>
                  </a:extLst>
                </a:gridCol>
                <a:gridCol w="2516188">
                  <a:extLst>
                    <a:ext uri="{9D8B030D-6E8A-4147-A177-3AD203B41FA5}">
                      <a16:colId xmlns:a16="http://schemas.microsoft.com/office/drawing/2014/main" val="1985027444"/>
                    </a:ext>
                  </a:extLst>
                </a:gridCol>
                <a:gridCol w="2516188">
                  <a:extLst>
                    <a:ext uri="{9D8B030D-6E8A-4147-A177-3AD203B41FA5}">
                      <a16:colId xmlns:a16="http://schemas.microsoft.com/office/drawing/2014/main" val="2802316103"/>
                    </a:ext>
                  </a:extLst>
                </a:gridCol>
                <a:gridCol w="2516188">
                  <a:extLst>
                    <a:ext uri="{9D8B030D-6E8A-4147-A177-3AD203B41FA5}">
                      <a16:colId xmlns:a16="http://schemas.microsoft.com/office/drawing/2014/main" val="126777271"/>
                    </a:ext>
                  </a:extLst>
                </a:gridCol>
              </a:tblGrid>
              <a:tr h="370840">
                <a:tc>
                  <a:txBody>
                    <a:bodyPr/>
                    <a:lstStyle/>
                    <a:p>
                      <a:r>
                        <a:rPr lang="en-GB"/>
                        <a:t>Research type</a:t>
                      </a:r>
                    </a:p>
                  </a:txBody>
                  <a:tcPr/>
                </a:tc>
                <a:tc>
                  <a:txBody>
                    <a:bodyPr/>
                    <a:lstStyle/>
                    <a:p>
                      <a:r>
                        <a:rPr lang="en-GB"/>
                        <a:t>Fieldwork Period</a:t>
                      </a:r>
                    </a:p>
                  </a:txBody>
                  <a:tcPr/>
                </a:tc>
                <a:tc>
                  <a:txBody>
                    <a:bodyPr/>
                    <a:lstStyle/>
                    <a:p>
                      <a:r>
                        <a:rPr lang="en-GB"/>
                        <a:t>Survey respondents</a:t>
                      </a:r>
                    </a:p>
                  </a:txBody>
                  <a:tcPr/>
                </a:tc>
                <a:tc>
                  <a:txBody>
                    <a:bodyPr/>
                    <a:lstStyle/>
                    <a:p>
                      <a:r>
                        <a:rPr lang="en-GB"/>
                        <a:t>Notes</a:t>
                      </a:r>
                    </a:p>
                  </a:txBody>
                  <a:tcPr/>
                </a:tc>
                <a:extLst>
                  <a:ext uri="{0D108BD9-81ED-4DB2-BD59-A6C34878D82A}">
                    <a16:rowId xmlns:a16="http://schemas.microsoft.com/office/drawing/2014/main" val="70529211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Member’s Survey</a:t>
                      </a:r>
                    </a:p>
                  </a:txBody>
                  <a:tcPr/>
                </a:tc>
                <a:tc>
                  <a:txBody>
                    <a:bodyPr/>
                    <a:lstStyle/>
                    <a:p>
                      <a:r>
                        <a:rPr lang="en-GB"/>
                        <a:t>End of Nov 2020 – end of Feb 2021</a:t>
                      </a:r>
                    </a:p>
                  </a:txBody>
                  <a:tcPr/>
                </a:tc>
                <a:tc>
                  <a:txBody>
                    <a:bodyPr/>
                    <a:lstStyle/>
                    <a:p>
                      <a:r>
                        <a:rPr lang="en-GB"/>
                        <a:t>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Survey left open and reminders sent in December and January newsletters but no further responses</a:t>
                      </a:r>
                    </a:p>
                  </a:txBody>
                  <a:tcPr/>
                </a:tc>
                <a:extLst>
                  <a:ext uri="{0D108BD9-81ED-4DB2-BD59-A6C34878D82A}">
                    <a16:rowId xmlns:a16="http://schemas.microsoft.com/office/drawing/2014/main" val="311830987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Non Member’s Survey</a:t>
                      </a:r>
                    </a:p>
                  </a:txBody>
                  <a:tcPr/>
                </a:tc>
                <a:tc>
                  <a:txBody>
                    <a:bodyPr/>
                    <a:lstStyle/>
                    <a:p>
                      <a:r>
                        <a:rPr lang="en-GB"/>
                        <a:t>Beginning of Dec 2020 – end of Feb 2021</a:t>
                      </a:r>
                    </a:p>
                  </a:txBody>
                  <a:tcPr/>
                </a:tc>
                <a:tc>
                  <a:txBody>
                    <a:bodyPr/>
                    <a:lstStyle/>
                    <a:p>
                      <a:r>
                        <a:rPr lang="en-GB"/>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t>Distributed further via Rare Diseases UK and the Neurological Alliance mid February</a:t>
                      </a:r>
                    </a:p>
                    <a:p>
                      <a:endParaRPr lang="en-GB"/>
                    </a:p>
                  </a:txBody>
                  <a:tcPr/>
                </a:tc>
                <a:extLst>
                  <a:ext uri="{0D108BD9-81ED-4DB2-BD59-A6C34878D82A}">
                    <a16:rowId xmlns:a16="http://schemas.microsoft.com/office/drawing/2014/main" val="943869077"/>
                  </a:ext>
                </a:extLst>
              </a:tr>
            </a:tbl>
          </a:graphicData>
        </a:graphic>
      </p:graphicFrame>
      <p:sp>
        <p:nvSpPr>
          <p:cNvPr id="5" name="TextBox 4">
            <a:extLst>
              <a:ext uri="{FF2B5EF4-FFF2-40B4-BE49-F238E27FC236}">
                <a16:creationId xmlns:a16="http://schemas.microsoft.com/office/drawing/2014/main" id="{21216A90-E805-4AE6-826A-DF44D865A496}"/>
              </a:ext>
            </a:extLst>
          </p:cNvPr>
          <p:cNvSpPr txBox="1"/>
          <p:nvPr/>
        </p:nvSpPr>
        <p:spPr>
          <a:xfrm>
            <a:off x="838200" y="5422349"/>
            <a:ext cx="10064752" cy="461665"/>
          </a:xfrm>
          <a:prstGeom prst="rect">
            <a:avLst/>
          </a:prstGeom>
          <a:noFill/>
        </p:spPr>
        <p:txBody>
          <a:bodyPr wrap="square">
            <a:spAutoFit/>
          </a:bodyPr>
          <a:lstStyle/>
          <a:p>
            <a:r>
              <a:rPr lang="en-GB" sz="2400">
                <a:solidFill>
                  <a:srgbClr val="FF0000"/>
                </a:solidFill>
              </a:rPr>
              <a:t>JANUARY 2021 LOCKDOWN – big impact on resource availability</a:t>
            </a:r>
          </a:p>
        </p:txBody>
      </p:sp>
      <p:sp>
        <p:nvSpPr>
          <p:cNvPr id="7" name="TextBox 6">
            <a:extLst>
              <a:ext uri="{FF2B5EF4-FFF2-40B4-BE49-F238E27FC236}">
                <a16:creationId xmlns:a16="http://schemas.microsoft.com/office/drawing/2014/main" id="{DC2A9E03-9789-4849-AA6E-9BFC0933AF30}"/>
              </a:ext>
            </a:extLst>
          </p:cNvPr>
          <p:cNvSpPr txBox="1"/>
          <p:nvPr/>
        </p:nvSpPr>
        <p:spPr>
          <a:xfrm>
            <a:off x="838200" y="1346605"/>
            <a:ext cx="8391525" cy="369332"/>
          </a:xfrm>
          <a:prstGeom prst="rect">
            <a:avLst/>
          </a:prstGeom>
          <a:noFill/>
        </p:spPr>
        <p:txBody>
          <a:bodyPr wrap="square">
            <a:spAutoFit/>
          </a:bodyPr>
          <a:lstStyle/>
          <a:p>
            <a:r>
              <a:rPr lang="en-GB"/>
              <a:t>November 2020: NAoS and SG agreed actions for the mapping exercise</a:t>
            </a:r>
          </a:p>
        </p:txBody>
      </p:sp>
    </p:spTree>
    <p:extLst>
      <p:ext uri="{BB962C8B-B14F-4D97-AF65-F5344CB8AC3E}">
        <p14:creationId xmlns:p14="http://schemas.microsoft.com/office/powerpoint/2010/main" val="341646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58AD2-FB47-4497-9F50-4C86F3AAE60B}"/>
              </a:ext>
            </a:extLst>
          </p:cNvPr>
          <p:cNvSpPr>
            <a:spLocks noGrp="1"/>
          </p:cNvSpPr>
          <p:nvPr>
            <p:ph type="title"/>
          </p:nvPr>
        </p:nvSpPr>
        <p:spPr/>
        <p:txBody>
          <a:bodyPr/>
          <a:lstStyle/>
          <a:p>
            <a:r>
              <a:rPr lang="en-GB"/>
              <a:t>Survey Structure</a:t>
            </a:r>
            <a:br>
              <a:rPr lang="en-GB"/>
            </a:br>
            <a:r>
              <a:rPr lang="en-GB" sz="2000"/>
              <a:t>Both the Members’ Survey and Non-Members’ Survey followed this structure</a:t>
            </a:r>
            <a:endParaRPr lang="en-GB"/>
          </a:p>
        </p:txBody>
      </p:sp>
      <p:sp>
        <p:nvSpPr>
          <p:cNvPr id="4" name="Arrow: Pentagon 3">
            <a:extLst>
              <a:ext uri="{FF2B5EF4-FFF2-40B4-BE49-F238E27FC236}">
                <a16:creationId xmlns:a16="http://schemas.microsoft.com/office/drawing/2014/main" id="{95B6F889-66EE-47CD-AF1C-17F958A4597C}"/>
              </a:ext>
            </a:extLst>
          </p:cNvPr>
          <p:cNvSpPr/>
          <p:nvPr/>
        </p:nvSpPr>
        <p:spPr>
          <a:xfrm>
            <a:off x="192877" y="2628893"/>
            <a:ext cx="2676525" cy="2371725"/>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Demographics</a:t>
            </a:r>
          </a:p>
        </p:txBody>
      </p:sp>
      <p:sp>
        <p:nvSpPr>
          <p:cNvPr id="5" name="Arrow: Chevron 4">
            <a:extLst>
              <a:ext uri="{FF2B5EF4-FFF2-40B4-BE49-F238E27FC236}">
                <a16:creationId xmlns:a16="http://schemas.microsoft.com/office/drawing/2014/main" id="{631E009A-6434-4815-A374-CF3908265F95}"/>
              </a:ext>
            </a:extLst>
          </p:cNvPr>
          <p:cNvSpPr/>
          <p:nvPr/>
        </p:nvSpPr>
        <p:spPr>
          <a:xfrm>
            <a:off x="1162045" y="2628890"/>
            <a:ext cx="3476625" cy="2371725"/>
          </a:xfrm>
          <a:prstGeom prst="chevron">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Services provided by charity</a:t>
            </a:r>
          </a:p>
        </p:txBody>
      </p:sp>
      <p:sp>
        <p:nvSpPr>
          <p:cNvPr id="6" name="Arrow: Chevron 5">
            <a:extLst>
              <a:ext uri="{FF2B5EF4-FFF2-40B4-BE49-F238E27FC236}">
                <a16:creationId xmlns:a16="http://schemas.microsoft.com/office/drawing/2014/main" id="{2E801500-B958-43C1-8662-D923360910FF}"/>
              </a:ext>
            </a:extLst>
          </p:cNvPr>
          <p:cNvSpPr/>
          <p:nvPr/>
        </p:nvSpPr>
        <p:spPr>
          <a:xfrm>
            <a:off x="2993230" y="2628892"/>
            <a:ext cx="3476625" cy="2371725"/>
          </a:xfrm>
          <a:prstGeom prst="chevron">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Benefits from NAoS Membership</a:t>
            </a:r>
          </a:p>
        </p:txBody>
      </p:sp>
      <p:sp>
        <p:nvSpPr>
          <p:cNvPr id="7" name="Arrow: Chevron 6">
            <a:extLst>
              <a:ext uri="{FF2B5EF4-FFF2-40B4-BE49-F238E27FC236}">
                <a16:creationId xmlns:a16="http://schemas.microsoft.com/office/drawing/2014/main" id="{11647A70-6B21-413B-8058-045956AA1929}"/>
              </a:ext>
            </a:extLst>
          </p:cNvPr>
          <p:cNvSpPr/>
          <p:nvPr/>
        </p:nvSpPr>
        <p:spPr>
          <a:xfrm>
            <a:off x="4899425" y="2628891"/>
            <a:ext cx="3869528" cy="2371725"/>
          </a:xfrm>
          <a:prstGeom prst="chevron">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Self-Management Projects</a:t>
            </a:r>
          </a:p>
        </p:txBody>
      </p:sp>
      <p:sp>
        <p:nvSpPr>
          <p:cNvPr id="8" name="Arrow: Chevron 7">
            <a:extLst>
              <a:ext uri="{FF2B5EF4-FFF2-40B4-BE49-F238E27FC236}">
                <a16:creationId xmlns:a16="http://schemas.microsoft.com/office/drawing/2014/main" id="{4CDFD9B6-A136-4D75-A6F8-BC3248911542}"/>
              </a:ext>
            </a:extLst>
          </p:cNvPr>
          <p:cNvSpPr/>
          <p:nvPr/>
        </p:nvSpPr>
        <p:spPr>
          <a:xfrm>
            <a:off x="6730610" y="2628890"/>
            <a:ext cx="3869528" cy="2371725"/>
          </a:xfrm>
          <a:prstGeom prst="chevron">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Digital Innovations</a:t>
            </a:r>
          </a:p>
        </p:txBody>
      </p:sp>
      <p:sp>
        <p:nvSpPr>
          <p:cNvPr id="9" name="Arrow: Chevron 8">
            <a:extLst>
              <a:ext uri="{FF2B5EF4-FFF2-40B4-BE49-F238E27FC236}">
                <a16:creationId xmlns:a16="http://schemas.microsoft.com/office/drawing/2014/main" id="{B32C1F7B-3885-428D-B22D-0CC3C68A40CB}"/>
              </a:ext>
            </a:extLst>
          </p:cNvPr>
          <p:cNvSpPr/>
          <p:nvPr/>
        </p:nvSpPr>
        <p:spPr>
          <a:xfrm>
            <a:off x="8555842" y="2628890"/>
            <a:ext cx="3636157" cy="2371725"/>
          </a:xfrm>
          <a:prstGeom prst="chevron">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solidFill>
                  <a:schemeClr val="tx1"/>
                </a:solidFill>
              </a:rPr>
              <a:t>Navigation pathways</a:t>
            </a:r>
          </a:p>
        </p:txBody>
      </p:sp>
      <p:sp>
        <p:nvSpPr>
          <p:cNvPr id="13" name="Right Brace 12">
            <a:extLst>
              <a:ext uri="{FF2B5EF4-FFF2-40B4-BE49-F238E27FC236}">
                <a16:creationId xmlns:a16="http://schemas.microsoft.com/office/drawing/2014/main" id="{540E1EAA-AB3C-4C54-89C1-07C7ABE4AA53}"/>
              </a:ext>
            </a:extLst>
          </p:cNvPr>
          <p:cNvSpPr/>
          <p:nvPr/>
        </p:nvSpPr>
        <p:spPr>
          <a:xfrm rot="16200000" flipH="1">
            <a:off x="2136587" y="3495664"/>
            <a:ext cx="671492" cy="3833812"/>
          </a:xfrm>
          <a:prstGeom prst="rightBrace">
            <a:avLst>
              <a:gd name="adj1" fmla="val 8333"/>
              <a:gd name="adj2" fmla="val 5099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4" name="Right Brace 13">
            <a:extLst>
              <a:ext uri="{FF2B5EF4-FFF2-40B4-BE49-F238E27FC236}">
                <a16:creationId xmlns:a16="http://schemas.microsoft.com/office/drawing/2014/main" id="{4EC23C5C-BC1D-4D0C-8B2E-3C68A2FA0304}"/>
              </a:ext>
            </a:extLst>
          </p:cNvPr>
          <p:cNvSpPr/>
          <p:nvPr/>
        </p:nvSpPr>
        <p:spPr>
          <a:xfrm rot="16200000" flipH="1">
            <a:off x="7676267" y="2604183"/>
            <a:ext cx="671492" cy="5616773"/>
          </a:xfrm>
          <a:prstGeom prst="rightBrace">
            <a:avLst>
              <a:gd name="adj1" fmla="val 8333"/>
              <a:gd name="adj2" fmla="val 50994"/>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5" name="TextBox 14">
            <a:extLst>
              <a:ext uri="{FF2B5EF4-FFF2-40B4-BE49-F238E27FC236}">
                <a16:creationId xmlns:a16="http://schemas.microsoft.com/office/drawing/2014/main" id="{A5D20345-132B-4725-9ACF-FAC366D1EAAB}"/>
              </a:ext>
            </a:extLst>
          </p:cNvPr>
          <p:cNvSpPr txBox="1"/>
          <p:nvPr/>
        </p:nvSpPr>
        <p:spPr>
          <a:xfrm>
            <a:off x="1681090" y="5824522"/>
            <a:ext cx="1582484" cy="369332"/>
          </a:xfrm>
          <a:prstGeom prst="rect">
            <a:avLst/>
          </a:prstGeom>
          <a:noFill/>
        </p:spPr>
        <p:txBody>
          <a:bodyPr wrap="none" rtlCol="0">
            <a:spAutoFit/>
          </a:bodyPr>
          <a:lstStyle/>
          <a:p>
            <a:r>
              <a:rPr lang="en-GB"/>
              <a:t>NAoS Mapping</a:t>
            </a:r>
          </a:p>
        </p:txBody>
      </p:sp>
      <p:sp>
        <p:nvSpPr>
          <p:cNvPr id="16" name="TextBox 15">
            <a:extLst>
              <a:ext uri="{FF2B5EF4-FFF2-40B4-BE49-F238E27FC236}">
                <a16:creationId xmlns:a16="http://schemas.microsoft.com/office/drawing/2014/main" id="{3AE8F254-87D1-4898-91FB-89CDCA9FDA72}"/>
              </a:ext>
            </a:extLst>
          </p:cNvPr>
          <p:cNvSpPr txBox="1"/>
          <p:nvPr/>
        </p:nvSpPr>
        <p:spPr>
          <a:xfrm>
            <a:off x="6624494" y="5754151"/>
            <a:ext cx="3046603" cy="369332"/>
          </a:xfrm>
          <a:prstGeom prst="rect">
            <a:avLst/>
          </a:prstGeom>
          <a:noFill/>
        </p:spPr>
        <p:txBody>
          <a:bodyPr wrap="none" rtlCol="0">
            <a:spAutoFit/>
          </a:bodyPr>
          <a:lstStyle/>
          <a:p>
            <a:r>
              <a:rPr lang="en-GB"/>
              <a:t>Sections asked on behalf of SG</a:t>
            </a:r>
          </a:p>
        </p:txBody>
      </p:sp>
    </p:spTree>
    <p:extLst>
      <p:ext uri="{BB962C8B-B14F-4D97-AF65-F5344CB8AC3E}">
        <p14:creationId xmlns:p14="http://schemas.microsoft.com/office/powerpoint/2010/main" val="505510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50AB45B-B324-49A7-8284-C29AB001ED20}"/>
              </a:ext>
            </a:extLst>
          </p:cNvPr>
          <p:cNvSpPr>
            <a:spLocks noGrp="1"/>
          </p:cNvSpPr>
          <p:nvPr>
            <p:ph type="title"/>
          </p:nvPr>
        </p:nvSpPr>
        <p:spPr>
          <a:xfrm>
            <a:off x="3045368" y="2043663"/>
            <a:ext cx="6105194" cy="2031055"/>
          </a:xfrm>
        </p:spPr>
        <p:txBody>
          <a:bodyPr vert="horz" lIns="91440" tIns="45720" rIns="91440" bIns="45720" rtlCol="0" anchor="b">
            <a:normAutofit/>
          </a:bodyPr>
          <a:lstStyle/>
          <a:p>
            <a:pPr algn="ctr"/>
            <a:r>
              <a:rPr lang="en-US" kern="1200" dirty="0">
                <a:solidFill>
                  <a:srgbClr val="FFFFFF"/>
                </a:solidFill>
                <a:latin typeface="+mj-lt"/>
                <a:ea typeface="+mj-ea"/>
                <a:cs typeface="+mj-cs"/>
              </a:rPr>
              <a:t>Survey Results</a:t>
            </a:r>
          </a:p>
        </p:txBody>
      </p:sp>
    </p:spTree>
    <p:extLst>
      <p:ext uri="{BB962C8B-B14F-4D97-AF65-F5344CB8AC3E}">
        <p14:creationId xmlns:p14="http://schemas.microsoft.com/office/powerpoint/2010/main" val="38233464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10">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3EDCA91-F4A3-4F23-8F26-52E6C411F3DA}"/>
              </a:ext>
            </a:extLst>
          </p:cNvPr>
          <p:cNvSpPr>
            <a:spLocks noGrp="1"/>
          </p:cNvSpPr>
          <p:nvPr>
            <p:ph type="title"/>
          </p:nvPr>
        </p:nvSpPr>
        <p:spPr>
          <a:xfrm>
            <a:off x="1188069" y="381935"/>
            <a:ext cx="4008583" cy="5974414"/>
          </a:xfrm>
        </p:spPr>
        <p:txBody>
          <a:bodyPr anchor="ctr">
            <a:normAutofit fontScale="90000"/>
          </a:bodyPr>
          <a:lstStyle/>
          <a:p>
            <a:r>
              <a:rPr lang="en-GB" sz="4900" dirty="0">
                <a:solidFill>
                  <a:schemeClr val="bg1"/>
                </a:solidFill>
              </a:rPr>
              <a:t>74% all respondents believe people living with neuro conditions struggle to access health and social care services </a:t>
            </a:r>
            <a:endParaRPr lang="en-GB" sz="5600" dirty="0">
              <a:solidFill>
                <a:schemeClr val="bg1"/>
              </a:solidFill>
            </a:endParaRPr>
          </a:p>
        </p:txBody>
      </p:sp>
      <p:grpSp>
        <p:nvGrpSpPr>
          <p:cNvPr id="8" name="Group 12">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4341C032-0293-42C0-8C64-5A68464201AD}"/>
              </a:ext>
            </a:extLst>
          </p:cNvPr>
          <p:cNvSpPr>
            <a:spLocks noGrp="1"/>
          </p:cNvSpPr>
          <p:nvPr>
            <p:ph idx="1"/>
          </p:nvPr>
        </p:nvSpPr>
        <p:spPr>
          <a:xfrm>
            <a:off x="6297233" y="775634"/>
            <a:ext cx="4771607" cy="5837949"/>
          </a:xfrm>
        </p:spPr>
        <p:txBody>
          <a:bodyPr anchor="ctr">
            <a:normAutofit/>
          </a:bodyPr>
          <a:lstStyle/>
          <a:p>
            <a:r>
              <a:rPr lang="en-GB" sz="2400" dirty="0">
                <a:solidFill>
                  <a:schemeClr val="tx1">
                    <a:alpha val="80000"/>
                  </a:schemeClr>
                </a:solidFill>
              </a:rPr>
              <a:t>28 out of 51 members answered the survey</a:t>
            </a:r>
          </a:p>
          <a:p>
            <a:r>
              <a:rPr lang="en-GB" sz="2400" dirty="0">
                <a:solidFill>
                  <a:schemeClr val="tx1">
                    <a:alpha val="80000"/>
                  </a:schemeClr>
                </a:solidFill>
              </a:rPr>
              <a:t>6 non-members completed survey, 1 has since joined us and 2 others are in the process of joining</a:t>
            </a:r>
          </a:p>
          <a:p>
            <a:r>
              <a:rPr lang="en-GB" sz="2400" dirty="0">
                <a:solidFill>
                  <a:schemeClr val="tx1">
                    <a:alpha val="80000"/>
                  </a:schemeClr>
                </a:solidFill>
              </a:rPr>
              <a:t>75% of member respondents focus on a single condition</a:t>
            </a:r>
          </a:p>
          <a:p>
            <a:r>
              <a:rPr lang="en-GB" sz="2400" dirty="0">
                <a:solidFill>
                  <a:schemeClr val="tx1">
                    <a:alpha val="80000"/>
                  </a:schemeClr>
                </a:solidFill>
              </a:rPr>
              <a:t>Epilepsy, MS, ME and brain tumour/headache/brain injury have the most representation in the NAoS</a:t>
            </a:r>
          </a:p>
          <a:p>
            <a:r>
              <a:rPr lang="en-GB" sz="2400" dirty="0"/>
              <a:t>Our survey covered 34 conditions from ataxia to transverse myelitis</a:t>
            </a:r>
          </a:p>
          <a:p>
            <a:pPr marL="0" indent="0">
              <a:buNone/>
            </a:pPr>
            <a:endParaRPr lang="en-GB" sz="2000" dirty="0">
              <a:solidFill>
                <a:schemeClr val="tx1">
                  <a:alpha val="80000"/>
                </a:schemeClr>
              </a:solidFill>
            </a:endParaRPr>
          </a:p>
        </p:txBody>
      </p:sp>
      <p:cxnSp>
        <p:nvCxnSpPr>
          <p:cNvPr id="10"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2B352A4D-A64B-463D-8260-F529979DEB8D}"/>
              </a:ext>
            </a:extLst>
          </p:cNvPr>
          <p:cNvSpPr/>
          <p:nvPr/>
        </p:nvSpPr>
        <p:spPr>
          <a:xfrm>
            <a:off x="5962319" y="192082"/>
            <a:ext cx="4972692" cy="344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800" dirty="0"/>
              <a:t>1: Demographics</a:t>
            </a:r>
          </a:p>
        </p:txBody>
      </p:sp>
    </p:spTree>
    <p:extLst>
      <p:ext uri="{BB962C8B-B14F-4D97-AF65-F5344CB8AC3E}">
        <p14:creationId xmlns:p14="http://schemas.microsoft.com/office/powerpoint/2010/main" val="37136290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3EDCA91-F4A3-4F23-8F26-52E6C411F3DA}"/>
              </a:ext>
            </a:extLst>
          </p:cNvPr>
          <p:cNvSpPr>
            <a:spLocks noGrp="1"/>
          </p:cNvSpPr>
          <p:nvPr>
            <p:ph type="title"/>
          </p:nvPr>
        </p:nvSpPr>
        <p:spPr>
          <a:xfrm>
            <a:off x="771437" y="381935"/>
            <a:ext cx="4425216" cy="5974414"/>
          </a:xfrm>
        </p:spPr>
        <p:txBody>
          <a:bodyPr anchor="ctr">
            <a:noAutofit/>
          </a:bodyPr>
          <a:lstStyle/>
          <a:p>
            <a:r>
              <a:rPr lang="en-GB" sz="4800" dirty="0">
                <a:solidFill>
                  <a:schemeClr val="bg1"/>
                </a:solidFill>
              </a:rPr>
              <a:t>People are using charities for condition specific specialist advice and support most often</a:t>
            </a:r>
          </a:p>
        </p:txBody>
      </p:sp>
      <p:grpSp>
        <p:nvGrpSpPr>
          <p:cNvPr id="13" name="Group 12">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4"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5"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6"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4341C032-0293-42C0-8C64-5A68464201AD}"/>
              </a:ext>
            </a:extLst>
          </p:cNvPr>
          <p:cNvSpPr>
            <a:spLocks noGrp="1"/>
          </p:cNvSpPr>
          <p:nvPr>
            <p:ph idx="1"/>
          </p:nvPr>
        </p:nvSpPr>
        <p:spPr>
          <a:xfrm>
            <a:off x="6163404" y="827969"/>
            <a:ext cx="4771607" cy="5528380"/>
          </a:xfrm>
        </p:spPr>
        <p:txBody>
          <a:bodyPr anchor="ctr">
            <a:normAutofit lnSpcReduction="10000"/>
          </a:bodyPr>
          <a:lstStyle/>
          <a:p>
            <a:r>
              <a:rPr lang="en-GB" sz="2200" dirty="0"/>
              <a:t>2/3 of our members cannot meet the needs of people living with neuro conditions due to capacity issues </a:t>
            </a:r>
            <a:endParaRPr lang="en-GB" sz="2200" dirty="0">
              <a:solidFill>
                <a:schemeClr val="tx1">
                  <a:alpha val="80000"/>
                </a:schemeClr>
              </a:solidFill>
            </a:endParaRPr>
          </a:p>
          <a:p>
            <a:r>
              <a:rPr lang="en-GB" sz="2200" dirty="0">
                <a:solidFill>
                  <a:schemeClr val="tx1">
                    <a:alpha val="80000"/>
                  </a:schemeClr>
                </a:solidFill>
              </a:rPr>
              <a:t>64% of member charities and 67% of non member charities are delivering all services online currently</a:t>
            </a:r>
          </a:p>
          <a:p>
            <a:r>
              <a:rPr lang="en-GB" sz="2200" dirty="0">
                <a:solidFill>
                  <a:schemeClr val="tx1">
                    <a:alpha val="80000"/>
                  </a:schemeClr>
                </a:solidFill>
              </a:rPr>
              <a:t>61% charities regularly work with other charities, but only 29% charities feel well connected with statutory services</a:t>
            </a:r>
          </a:p>
          <a:p>
            <a:pPr lvl="1"/>
            <a:r>
              <a:rPr lang="en-GB" sz="2200" dirty="0">
                <a:solidFill>
                  <a:schemeClr val="tx1">
                    <a:alpha val="80000"/>
                  </a:schemeClr>
                </a:solidFill>
              </a:rPr>
              <a:t>Statutory services are hard to get in touch with</a:t>
            </a:r>
          </a:p>
          <a:p>
            <a:pPr lvl="1"/>
            <a:r>
              <a:rPr lang="en-GB" sz="2200" dirty="0">
                <a:solidFill>
                  <a:schemeClr val="tx1">
                    <a:alpha val="80000"/>
                  </a:schemeClr>
                </a:solidFill>
              </a:rPr>
              <a:t>Opportunity to pilot a local pathway between the third sector and the NHS</a:t>
            </a:r>
          </a:p>
          <a:p>
            <a:pPr lvl="1"/>
            <a:r>
              <a:rPr lang="en-GB" sz="2200" dirty="0">
                <a:solidFill>
                  <a:schemeClr val="tx1">
                    <a:alpha val="80000"/>
                  </a:schemeClr>
                </a:solidFill>
              </a:rPr>
              <a:t>NAoS – development of a neuro hub will help strengthen bonds</a:t>
            </a:r>
          </a:p>
          <a:p>
            <a:endParaRPr lang="en-GB" sz="2000" dirty="0">
              <a:solidFill>
                <a:schemeClr val="tx1">
                  <a:alpha val="80000"/>
                </a:schemeClr>
              </a:solidFill>
            </a:endParaRPr>
          </a:p>
        </p:txBody>
      </p:sp>
      <p:cxnSp>
        <p:nvCxnSpPr>
          <p:cNvPr id="18" name="Straight Connector 17">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2B352A4D-A64B-463D-8260-F529979DEB8D}"/>
              </a:ext>
            </a:extLst>
          </p:cNvPr>
          <p:cNvSpPr/>
          <p:nvPr/>
        </p:nvSpPr>
        <p:spPr>
          <a:xfrm>
            <a:off x="5962319" y="192082"/>
            <a:ext cx="4972692" cy="344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800" dirty="0"/>
              <a:t>2: Services provided</a:t>
            </a:r>
          </a:p>
        </p:txBody>
      </p:sp>
    </p:spTree>
    <p:extLst>
      <p:ext uri="{BB962C8B-B14F-4D97-AF65-F5344CB8AC3E}">
        <p14:creationId xmlns:p14="http://schemas.microsoft.com/office/powerpoint/2010/main" val="4152330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3EDCA91-F4A3-4F23-8F26-52E6C411F3DA}"/>
              </a:ext>
            </a:extLst>
          </p:cNvPr>
          <p:cNvSpPr>
            <a:spLocks noGrp="1"/>
          </p:cNvSpPr>
          <p:nvPr>
            <p:ph type="title"/>
          </p:nvPr>
        </p:nvSpPr>
        <p:spPr>
          <a:xfrm>
            <a:off x="1188069" y="381935"/>
            <a:ext cx="4008583" cy="5974414"/>
          </a:xfrm>
        </p:spPr>
        <p:txBody>
          <a:bodyPr anchor="ctr">
            <a:normAutofit fontScale="90000"/>
          </a:bodyPr>
          <a:lstStyle/>
          <a:p>
            <a:r>
              <a:rPr lang="en-GB" sz="5600" dirty="0">
                <a:solidFill>
                  <a:srgbClr val="FFFFFF"/>
                </a:solidFill>
              </a:rPr>
              <a:t>93% of our members say our top priority should be in campaigning and influencing</a:t>
            </a:r>
          </a:p>
        </p:txBody>
      </p:sp>
      <p:grpSp>
        <p:nvGrpSpPr>
          <p:cNvPr id="19" name="Group 18">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20"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21"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22"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4341C032-0293-42C0-8C64-5A68464201AD}"/>
              </a:ext>
            </a:extLst>
          </p:cNvPr>
          <p:cNvSpPr>
            <a:spLocks noGrp="1"/>
          </p:cNvSpPr>
          <p:nvPr>
            <p:ph idx="1"/>
          </p:nvPr>
        </p:nvSpPr>
        <p:spPr>
          <a:xfrm>
            <a:off x="6297233" y="518400"/>
            <a:ext cx="4771607" cy="5837949"/>
          </a:xfrm>
        </p:spPr>
        <p:txBody>
          <a:bodyPr anchor="ctr">
            <a:normAutofit/>
          </a:bodyPr>
          <a:lstStyle/>
          <a:p>
            <a:pPr lvl="1"/>
            <a:r>
              <a:rPr lang="en-GB" dirty="0"/>
              <a:t>74% joint respondents say </a:t>
            </a:r>
            <a:r>
              <a:rPr lang="en-GB" b="1" dirty="0"/>
              <a:t>second priority </a:t>
            </a:r>
            <a:r>
              <a:rPr lang="en-GB" dirty="0"/>
              <a:t>of NAoS should be in providing policy news and information (</a:t>
            </a:r>
            <a:r>
              <a:rPr lang="en-GB" dirty="0">
                <a:solidFill>
                  <a:srgbClr val="7030A0"/>
                </a:solidFill>
              </a:rPr>
              <a:t>75%</a:t>
            </a:r>
            <a:r>
              <a:rPr lang="en-GB" dirty="0"/>
              <a:t>, </a:t>
            </a:r>
            <a:r>
              <a:rPr lang="en-GB" dirty="0">
                <a:solidFill>
                  <a:schemeClr val="accent2"/>
                </a:solidFill>
              </a:rPr>
              <a:t>67%</a:t>
            </a:r>
            <a:r>
              <a:rPr lang="en-GB" dirty="0"/>
              <a:t>)</a:t>
            </a:r>
          </a:p>
          <a:p>
            <a:pPr lvl="1"/>
            <a:r>
              <a:rPr lang="en-GB" dirty="0"/>
              <a:t>62% of joint respondents say the </a:t>
            </a:r>
            <a:r>
              <a:rPr lang="en-GB" b="1" dirty="0"/>
              <a:t>third priority </a:t>
            </a:r>
            <a:r>
              <a:rPr lang="en-GB" dirty="0"/>
              <a:t>of NAoS should be in providing events with partners such as the Scottish Government (</a:t>
            </a:r>
            <a:r>
              <a:rPr lang="en-GB" dirty="0">
                <a:solidFill>
                  <a:srgbClr val="7030A0"/>
                </a:solidFill>
              </a:rPr>
              <a:t>64%</a:t>
            </a:r>
            <a:r>
              <a:rPr lang="en-GB" dirty="0"/>
              <a:t>, </a:t>
            </a:r>
            <a:r>
              <a:rPr lang="en-GB" dirty="0">
                <a:solidFill>
                  <a:schemeClr val="accent2"/>
                </a:solidFill>
              </a:rPr>
              <a:t>50%</a:t>
            </a:r>
            <a:r>
              <a:rPr lang="en-GB" dirty="0"/>
              <a:t>)</a:t>
            </a:r>
          </a:p>
          <a:p>
            <a:pPr lvl="1"/>
            <a:r>
              <a:rPr lang="en-GB" dirty="0"/>
              <a:t>72% of our members say we are important to them</a:t>
            </a:r>
          </a:p>
          <a:p>
            <a:pPr lvl="1"/>
            <a:r>
              <a:rPr lang="en-GB" sz="2400" dirty="0"/>
              <a:t>4/5 members are happy to recommend us to others</a:t>
            </a:r>
            <a:endParaRPr lang="en-GB" sz="1200" dirty="0">
              <a:solidFill>
                <a:schemeClr val="tx1">
                  <a:alpha val="80000"/>
                </a:schemeClr>
              </a:solidFill>
            </a:endParaRPr>
          </a:p>
        </p:txBody>
      </p:sp>
      <p:cxnSp>
        <p:nvCxnSpPr>
          <p:cNvPr id="24" name="Straight Connector 23">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08C2CD58-C837-4D40-9D06-36F373CB53C1}"/>
              </a:ext>
            </a:extLst>
          </p:cNvPr>
          <p:cNvSpPr/>
          <p:nvPr/>
        </p:nvSpPr>
        <p:spPr>
          <a:xfrm>
            <a:off x="6062861" y="235823"/>
            <a:ext cx="5712432" cy="2922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800" dirty="0"/>
              <a:t>3: About the NAoS</a:t>
            </a:r>
          </a:p>
        </p:txBody>
      </p:sp>
    </p:spTree>
    <p:extLst>
      <p:ext uri="{BB962C8B-B14F-4D97-AF65-F5344CB8AC3E}">
        <p14:creationId xmlns:p14="http://schemas.microsoft.com/office/powerpoint/2010/main" val="15613201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3EDCA91-F4A3-4F23-8F26-52E6C411F3DA}"/>
              </a:ext>
            </a:extLst>
          </p:cNvPr>
          <p:cNvSpPr>
            <a:spLocks noGrp="1"/>
          </p:cNvSpPr>
          <p:nvPr>
            <p:ph type="title"/>
          </p:nvPr>
        </p:nvSpPr>
        <p:spPr>
          <a:xfrm>
            <a:off x="1188069" y="381935"/>
            <a:ext cx="4008583" cy="5974414"/>
          </a:xfrm>
        </p:spPr>
        <p:txBody>
          <a:bodyPr anchor="ctr">
            <a:normAutofit fontScale="90000"/>
          </a:bodyPr>
          <a:lstStyle/>
          <a:p>
            <a:r>
              <a:rPr lang="en-GB" sz="6000" dirty="0">
                <a:solidFill>
                  <a:schemeClr val="bg1"/>
                </a:solidFill>
              </a:rPr>
              <a:t>Awareness of self management programmes is not as high as expected, at 50% </a:t>
            </a:r>
            <a:endParaRPr lang="en-GB" sz="5600" dirty="0">
              <a:solidFill>
                <a:schemeClr val="bg1"/>
              </a:solidFill>
            </a:endParaRPr>
          </a:p>
        </p:txBody>
      </p:sp>
      <p:grpSp>
        <p:nvGrpSpPr>
          <p:cNvPr id="15" name="Group 14">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6"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7"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4341C032-0293-42C0-8C64-5A68464201AD}"/>
              </a:ext>
            </a:extLst>
          </p:cNvPr>
          <p:cNvSpPr>
            <a:spLocks noGrp="1"/>
          </p:cNvSpPr>
          <p:nvPr>
            <p:ph idx="1"/>
          </p:nvPr>
        </p:nvSpPr>
        <p:spPr>
          <a:xfrm>
            <a:off x="6297233" y="518400"/>
            <a:ext cx="4771607" cy="5837949"/>
          </a:xfrm>
        </p:spPr>
        <p:txBody>
          <a:bodyPr anchor="ctr">
            <a:normAutofit/>
          </a:bodyPr>
          <a:lstStyle/>
          <a:p>
            <a:pPr marL="0" indent="0">
              <a:buNone/>
            </a:pPr>
            <a:endParaRPr lang="en-GB" sz="2000" dirty="0">
              <a:solidFill>
                <a:schemeClr val="tx1">
                  <a:alpha val="80000"/>
                </a:schemeClr>
              </a:solidFill>
            </a:endParaRPr>
          </a:p>
          <a:p>
            <a:endParaRPr lang="en-GB" sz="2000" dirty="0">
              <a:solidFill>
                <a:schemeClr val="tx1">
                  <a:alpha val="80000"/>
                </a:schemeClr>
              </a:solidFill>
            </a:endParaRPr>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2C14141E-1E34-4851-BE84-D6AA7B5DB82E}"/>
              </a:ext>
            </a:extLst>
          </p:cNvPr>
          <p:cNvSpPr/>
          <p:nvPr/>
        </p:nvSpPr>
        <p:spPr>
          <a:xfrm>
            <a:off x="6096000" y="293403"/>
            <a:ext cx="4972692" cy="344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800" dirty="0"/>
              <a:t>4: Self-Management Tools</a:t>
            </a:r>
          </a:p>
        </p:txBody>
      </p:sp>
      <p:sp>
        <p:nvSpPr>
          <p:cNvPr id="12" name="Content Placeholder 2">
            <a:extLst>
              <a:ext uri="{FF2B5EF4-FFF2-40B4-BE49-F238E27FC236}">
                <a16:creationId xmlns:a16="http://schemas.microsoft.com/office/drawing/2014/main" id="{57262502-BD2E-4E34-89FC-8B2E5B086900}"/>
              </a:ext>
            </a:extLst>
          </p:cNvPr>
          <p:cNvSpPr txBox="1">
            <a:spLocks/>
          </p:cNvSpPr>
          <p:nvPr/>
        </p:nvSpPr>
        <p:spPr>
          <a:xfrm>
            <a:off x="6449633" y="670800"/>
            <a:ext cx="4771607" cy="5837949"/>
          </a:xfrm>
          <a:prstGeom prst="rect">
            <a:avLst/>
          </a:prstGeom>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GB" sz="2400" dirty="0"/>
              <a:t>Whilst self-management programmes and tools do exist, only a minority of charities said they have condition specific self management resources available online</a:t>
            </a:r>
          </a:p>
          <a:p>
            <a:pPr lvl="1"/>
            <a:r>
              <a:rPr lang="en-GB" dirty="0"/>
              <a:t>What resources does the statutory sector have?  </a:t>
            </a:r>
          </a:p>
          <a:p>
            <a:pPr lvl="1"/>
            <a:r>
              <a:rPr lang="en-GB" dirty="0"/>
              <a:t>Perceived lack of understanding of the value of self-management tools with only 18% of our members estimating people frequently use them</a:t>
            </a:r>
            <a:endParaRPr lang="en-GB" sz="2400" dirty="0"/>
          </a:p>
          <a:p>
            <a:pPr lvl="1"/>
            <a:r>
              <a:rPr lang="en-GB" dirty="0">
                <a:solidFill>
                  <a:schemeClr val="tx1">
                    <a:alpha val="80000"/>
                  </a:schemeClr>
                </a:solidFill>
              </a:rPr>
              <a:t>People who come to charities are already motivated to self-manage – how do we get access to everyone else?</a:t>
            </a:r>
            <a:endParaRPr lang="en-GB" sz="1200" dirty="0">
              <a:solidFill>
                <a:schemeClr val="tx1">
                  <a:alpha val="80000"/>
                </a:schemeClr>
              </a:solidFill>
            </a:endParaRPr>
          </a:p>
        </p:txBody>
      </p:sp>
    </p:spTree>
    <p:extLst>
      <p:ext uri="{BB962C8B-B14F-4D97-AF65-F5344CB8AC3E}">
        <p14:creationId xmlns:p14="http://schemas.microsoft.com/office/powerpoint/2010/main" val="16828517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A2679492-7988-4050-9056-5424444524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091B163-7D61-4891-ABCF-5C13D9C418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779911" cy="6858000"/>
          </a:xfrm>
          <a:prstGeom prst="rect">
            <a:avLst/>
          </a:prstGeom>
          <a:gradFill flip="none" rotWithShape="1">
            <a:gsLst>
              <a:gs pos="0">
                <a:schemeClr val="accent1"/>
              </a:gs>
              <a:gs pos="100000">
                <a:schemeClr val="accent2"/>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B3EDCA91-F4A3-4F23-8F26-52E6C411F3DA}"/>
              </a:ext>
            </a:extLst>
          </p:cNvPr>
          <p:cNvSpPr>
            <a:spLocks noGrp="1"/>
          </p:cNvSpPr>
          <p:nvPr>
            <p:ph type="title"/>
          </p:nvPr>
        </p:nvSpPr>
        <p:spPr>
          <a:xfrm>
            <a:off x="633061" y="381935"/>
            <a:ext cx="4563591" cy="5974414"/>
          </a:xfrm>
        </p:spPr>
        <p:txBody>
          <a:bodyPr anchor="ctr">
            <a:normAutofit/>
          </a:bodyPr>
          <a:lstStyle/>
          <a:p>
            <a:r>
              <a:rPr lang="en-GB" sz="5600" dirty="0">
                <a:solidFill>
                  <a:srgbClr val="FFFFFF"/>
                </a:solidFill>
              </a:rPr>
              <a:t>Perception from charities that awareness of digital innovations is very low</a:t>
            </a:r>
          </a:p>
        </p:txBody>
      </p:sp>
      <p:grpSp>
        <p:nvGrpSpPr>
          <p:cNvPr id="15" name="Group 14">
            <a:extLst>
              <a:ext uri="{FF2B5EF4-FFF2-40B4-BE49-F238E27FC236}">
                <a16:creationId xmlns:a16="http://schemas.microsoft.com/office/drawing/2014/main" id="{0474DF76-993E-44DE-AFB0-C416182ACEC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13892" y="554152"/>
            <a:ext cx="574177" cy="1075866"/>
            <a:chOff x="613892" y="554152"/>
            <a:chExt cx="574177" cy="1075866"/>
          </a:xfrm>
          <a:solidFill>
            <a:srgbClr val="FFFFFF"/>
          </a:solidFill>
        </p:grpSpPr>
        <p:sp>
          <p:nvSpPr>
            <p:cNvPr id="16"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3061" y="554152"/>
              <a:ext cx="171515" cy="171515"/>
            </a:xfrm>
            <a:custGeom>
              <a:avLst/>
              <a:gdLst>
                <a:gd name="connsiteX0" fmla="*/ 159874 w 171515"/>
                <a:gd name="connsiteY0" fmla="*/ 74116 h 171515"/>
                <a:gd name="connsiteX1" fmla="*/ 97399 w 171515"/>
                <a:gd name="connsiteY1" fmla="*/ 74116 h 171515"/>
                <a:gd name="connsiteX2" fmla="*/ 97399 w 171515"/>
                <a:gd name="connsiteY2" fmla="*/ 11641 h 171515"/>
                <a:gd name="connsiteX3" fmla="*/ 85758 w 171515"/>
                <a:gd name="connsiteY3" fmla="*/ 0 h 171515"/>
                <a:gd name="connsiteX4" fmla="*/ 74116 w 171515"/>
                <a:gd name="connsiteY4" fmla="*/ 11641 h 171515"/>
                <a:gd name="connsiteX5" fmla="*/ 74116 w 171515"/>
                <a:gd name="connsiteY5" fmla="*/ 74116 h 171515"/>
                <a:gd name="connsiteX6" fmla="*/ 11641 w 171515"/>
                <a:gd name="connsiteY6" fmla="*/ 74116 h 171515"/>
                <a:gd name="connsiteX7" fmla="*/ 0 w 171515"/>
                <a:gd name="connsiteY7" fmla="*/ 85758 h 171515"/>
                <a:gd name="connsiteX8" fmla="*/ 11641 w 171515"/>
                <a:gd name="connsiteY8" fmla="*/ 97399 h 171515"/>
                <a:gd name="connsiteX9" fmla="*/ 74116 w 171515"/>
                <a:gd name="connsiteY9" fmla="*/ 97399 h 171515"/>
                <a:gd name="connsiteX10" fmla="*/ 74116 w 171515"/>
                <a:gd name="connsiteY10" fmla="*/ 159874 h 171515"/>
                <a:gd name="connsiteX11" fmla="*/ 85758 w 171515"/>
                <a:gd name="connsiteY11" fmla="*/ 171515 h 171515"/>
                <a:gd name="connsiteX12" fmla="*/ 97399 w 171515"/>
                <a:gd name="connsiteY12" fmla="*/ 159874 h 171515"/>
                <a:gd name="connsiteX13" fmla="*/ 97399 w 171515"/>
                <a:gd name="connsiteY13" fmla="*/ 97399 h 171515"/>
                <a:gd name="connsiteX14" fmla="*/ 159874 w 171515"/>
                <a:gd name="connsiteY14" fmla="*/ 97399 h 171515"/>
                <a:gd name="connsiteX15" fmla="*/ 171515 w 171515"/>
                <a:gd name="connsiteY15" fmla="*/ 85758 h 171515"/>
                <a:gd name="connsiteX16" fmla="*/ 159874 w 171515"/>
                <a:gd name="connsiteY16" fmla="*/ 74116 h 1715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1515" h="171515">
                  <a:moveTo>
                    <a:pt x="159874" y="74116"/>
                  </a:moveTo>
                  <a:lnTo>
                    <a:pt x="97399" y="74116"/>
                  </a:lnTo>
                  <a:lnTo>
                    <a:pt x="97399" y="11641"/>
                  </a:lnTo>
                  <a:cubicBezTo>
                    <a:pt x="97399" y="5212"/>
                    <a:pt x="92187" y="0"/>
                    <a:pt x="85758" y="0"/>
                  </a:cubicBezTo>
                  <a:cubicBezTo>
                    <a:pt x="79328" y="0"/>
                    <a:pt x="74116" y="5212"/>
                    <a:pt x="74116" y="11641"/>
                  </a:cubicBezTo>
                  <a:lnTo>
                    <a:pt x="74116" y="74116"/>
                  </a:lnTo>
                  <a:lnTo>
                    <a:pt x="11641" y="74116"/>
                  </a:lnTo>
                  <a:cubicBezTo>
                    <a:pt x="5212" y="74116"/>
                    <a:pt x="0" y="79328"/>
                    <a:pt x="0" y="85758"/>
                  </a:cubicBezTo>
                  <a:cubicBezTo>
                    <a:pt x="0" y="92187"/>
                    <a:pt x="5212" y="97399"/>
                    <a:pt x="11641" y="97399"/>
                  </a:cubicBezTo>
                  <a:lnTo>
                    <a:pt x="74116" y="97399"/>
                  </a:lnTo>
                  <a:lnTo>
                    <a:pt x="74116" y="159874"/>
                  </a:lnTo>
                  <a:cubicBezTo>
                    <a:pt x="74116" y="166303"/>
                    <a:pt x="79328" y="171515"/>
                    <a:pt x="85758" y="171515"/>
                  </a:cubicBezTo>
                  <a:cubicBezTo>
                    <a:pt x="92187" y="171515"/>
                    <a:pt x="97399" y="166303"/>
                    <a:pt x="97399" y="159874"/>
                  </a:cubicBezTo>
                  <a:lnTo>
                    <a:pt x="97399" y="97399"/>
                  </a:lnTo>
                  <a:lnTo>
                    <a:pt x="159874" y="97399"/>
                  </a:lnTo>
                  <a:cubicBezTo>
                    <a:pt x="166303" y="97399"/>
                    <a:pt x="171515" y="92187"/>
                    <a:pt x="171515" y="85758"/>
                  </a:cubicBezTo>
                  <a:cubicBezTo>
                    <a:pt x="171515" y="79328"/>
                    <a:pt x="166303" y="74116"/>
                    <a:pt x="159874" y="74116"/>
                  </a:cubicBezTo>
                  <a:close/>
                </a:path>
              </a:pathLst>
            </a:custGeom>
            <a:grpFill/>
            <a:ln w="776" cap="flat">
              <a:noFill/>
              <a:prstDash val="solid"/>
              <a:miter/>
            </a:ln>
          </p:spPr>
          <p:txBody>
            <a:bodyPr rtlCol="0" anchor="ctr"/>
            <a:lstStyle/>
            <a:p>
              <a:endParaRPr lang="en-US"/>
            </a:p>
          </p:txBody>
        </p:sp>
        <p:sp>
          <p:nvSpPr>
            <p:cNvPr id="17"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75643" y="837005"/>
              <a:ext cx="112426" cy="112426"/>
            </a:xfrm>
            <a:custGeom>
              <a:avLst/>
              <a:gdLst>
                <a:gd name="connsiteX0" fmla="*/ 112426 w 112426"/>
                <a:gd name="connsiteY0" fmla="*/ 56213 h 112426"/>
                <a:gd name="connsiteX1" fmla="*/ 56213 w 112426"/>
                <a:gd name="connsiteY1" fmla="*/ 112426 h 112426"/>
                <a:gd name="connsiteX2" fmla="*/ 0 w 112426"/>
                <a:gd name="connsiteY2" fmla="*/ 56213 h 112426"/>
                <a:gd name="connsiteX3" fmla="*/ 56213 w 112426"/>
                <a:gd name="connsiteY3" fmla="*/ 0 h 112426"/>
                <a:gd name="connsiteX4" fmla="*/ 112426 w 112426"/>
                <a:gd name="connsiteY4" fmla="*/ 56213 h 1124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2426" h="112426">
                  <a:moveTo>
                    <a:pt x="112426" y="56213"/>
                  </a:moveTo>
                  <a:cubicBezTo>
                    <a:pt x="112426" y="87259"/>
                    <a:pt x="87259" y="112426"/>
                    <a:pt x="56213" y="112426"/>
                  </a:cubicBezTo>
                  <a:cubicBezTo>
                    <a:pt x="25167" y="112426"/>
                    <a:pt x="0" y="87259"/>
                    <a:pt x="0" y="56213"/>
                  </a:cubicBezTo>
                  <a:cubicBezTo>
                    <a:pt x="0" y="25167"/>
                    <a:pt x="25167" y="0"/>
                    <a:pt x="56213" y="0"/>
                  </a:cubicBezTo>
                  <a:cubicBezTo>
                    <a:pt x="87259" y="0"/>
                    <a:pt x="112426" y="25167"/>
                    <a:pt x="112426" y="56213"/>
                  </a:cubicBezTo>
                  <a:close/>
                </a:path>
              </a:pathLst>
            </a:custGeom>
            <a:grpFill/>
            <a:ln w="516" cap="flat">
              <a:noFill/>
              <a:prstDash val="solid"/>
              <a:miter/>
            </a:ln>
          </p:spPr>
          <p:txBody>
            <a:bodyPr rtlCol="0" anchor="ctr"/>
            <a:lstStyle/>
            <a:p>
              <a:endParaRPr lang="en-US"/>
            </a:p>
          </p:txBody>
        </p:sp>
        <p:sp>
          <p:nvSpPr>
            <p:cNvPr id="18" name="Graphic 12">
              <a:extLst>
                <a:ext uri="{FF2B5EF4-FFF2-40B4-BE49-F238E27FC236}">
                  <a16:creationId xmlns:a16="http://schemas.microsoft.com/office/drawing/2014/main" id="{1453BF6C-B012-48B7-B4E8-6D7AC7C27D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3892" y="1472473"/>
              <a:ext cx="157545" cy="157545"/>
            </a:xfrm>
            <a:custGeom>
              <a:avLst/>
              <a:gdLst>
                <a:gd name="connsiteX0" fmla="*/ 78773 w 157545"/>
                <a:gd name="connsiteY0" fmla="*/ 23283 h 157545"/>
                <a:gd name="connsiteX1" fmla="*/ 134262 w 157545"/>
                <a:gd name="connsiteY1" fmla="*/ 78773 h 157545"/>
                <a:gd name="connsiteX2" fmla="*/ 78773 w 157545"/>
                <a:gd name="connsiteY2" fmla="*/ 134262 h 157545"/>
                <a:gd name="connsiteX3" fmla="*/ 23283 w 157545"/>
                <a:gd name="connsiteY3" fmla="*/ 78773 h 157545"/>
                <a:gd name="connsiteX4" fmla="*/ 78773 w 157545"/>
                <a:gd name="connsiteY4" fmla="*/ 23283 h 157545"/>
                <a:gd name="connsiteX5" fmla="*/ 78773 w 157545"/>
                <a:gd name="connsiteY5" fmla="*/ 0 h 157545"/>
                <a:gd name="connsiteX6" fmla="*/ 0 w 157545"/>
                <a:gd name="connsiteY6" fmla="*/ 78773 h 157545"/>
                <a:gd name="connsiteX7" fmla="*/ 78773 w 157545"/>
                <a:gd name="connsiteY7" fmla="*/ 157545 h 157545"/>
                <a:gd name="connsiteX8" fmla="*/ 157545 w 157545"/>
                <a:gd name="connsiteY8" fmla="*/ 78773 h 157545"/>
                <a:gd name="connsiteX9" fmla="*/ 78773 w 157545"/>
                <a:gd name="connsiteY9" fmla="*/ 0 h 157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57545" h="157545">
                  <a:moveTo>
                    <a:pt x="78773" y="23283"/>
                  </a:moveTo>
                  <a:cubicBezTo>
                    <a:pt x="109419" y="23283"/>
                    <a:pt x="134262" y="48126"/>
                    <a:pt x="134262" y="78773"/>
                  </a:cubicBezTo>
                  <a:cubicBezTo>
                    <a:pt x="134262" y="109419"/>
                    <a:pt x="109419" y="134262"/>
                    <a:pt x="78773" y="134262"/>
                  </a:cubicBezTo>
                  <a:cubicBezTo>
                    <a:pt x="48126" y="134262"/>
                    <a:pt x="23283" y="109419"/>
                    <a:pt x="23283" y="78773"/>
                  </a:cubicBezTo>
                  <a:cubicBezTo>
                    <a:pt x="23312" y="48139"/>
                    <a:pt x="48139" y="23312"/>
                    <a:pt x="78773" y="23283"/>
                  </a:cubicBezTo>
                  <a:moveTo>
                    <a:pt x="78773" y="0"/>
                  </a:moveTo>
                  <a:cubicBezTo>
                    <a:pt x="35268" y="0"/>
                    <a:pt x="0" y="35268"/>
                    <a:pt x="0" y="78773"/>
                  </a:cubicBezTo>
                  <a:cubicBezTo>
                    <a:pt x="0" y="122277"/>
                    <a:pt x="35268" y="157545"/>
                    <a:pt x="78773" y="157545"/>
                  </a:cubicBezTo>
                  <a:cubicBezTo>
                    <a:pt x="122277" y="157545"/>
                    <a:pt x="157545" y="122277"/>
                    <a:pt x="157545" y="78773"/>
                  </a:cubicBezTo>
                  <a:cubicBezTo>
                    <a:pt x="157545" y="35268"/>
                    <a:pt x="122277" y="0"/>
                    <a:pt x="78773" y="0"/>
                  </a:cubicBezTo>
                  <a:close/>
                </a:path>
              </a:pathLst>
            </a:custGeom>
            <a:grpFill/>
            <a:ln w="751" cap="flat">
              <a:noFill/>
              <a:prstDash val="solid"/>
              <a:miter/>
            </a:ln>
          </p:spPr>
          <p:txBody>
            <a:bodyPr rtlCol="0" anchor="ctr"/>
            <a:lstStyle/>
            <a:p>
              <a:endParaRPr lang="en-US"/>
            </a:p>
          </p:txBody>
        </p:sp>
      </p:grpSp>
      <p:sp>
        <p:nvSpPr>
          <p:cNvPr id="3" name="Content Placeholder 2">
            <a:extLst>
              <a:ext uri="{FF2B5EF4-FFF2-40B4-BE49-F238E27FC236}">
                <a16:creationId xmlns:a16="http://schemas.microsoft.com/office/drawing/2014/main" id="{4341C032-0293-42C0-8C64-5A68464201AD}"/>
              </a:ext>
            </a:extLst>
          </p:cNvPr>
          <p:cNvSpPr>
            <a:spLocks noGrp="1"/>
          </p:cNvSpPr>
          <p:nvPr>
            <p:ph idx="1"/>
          </p:nvPr>
        </p:nvSpPr>
        <p:spPr>
          <a:xfrm>
            <a:off x="6297233" y="518399"/>
            <a:ext cx="4771607" cy="5837949"/>
          </a:xfrm>
        </p:spPr>
        <p:txBody>
          <a:bodyPr anchor="ctr">
            <a:normAutofit/>
          </a:bodyPr>
          <a:lstStyle/>
          <a:p>
            <a:r>
              <a:rPr lang="en-GB" sz="2400" dirty="0">
                <a:solidFill>
                  <a:schemeClr val="tx1">
                    <a:alpha val="80000"/>
                  </a:schemeClr>
                </a:solidFill>
              </a:rPr>
              <a:t>Knowledge of digital innovations is high amongst neuro charities, particularly amongst our members, with a large range of digital tech named</a:t>
            </a:r>
          </a:p>
          <a:p>
            <a:r>
              <a:rPr lang="en-GB" sz="2400" dirty="0">
                <a:solidFill>
                  <a:schemeClr val="tx1">
                    <a:alpha val="80000"/>
                  </a:schemeClr>
                </a:solidFill>
              </a:rPr>
              <a:t>However, charities believe that awareness of digital innovations amongst the general public is very poor</a:t>
            </a:r>
          </a:p>
          <a:p>
            <a:r>
              <a:rPr lang="en-GB" sz="2400" dirty="0">
                <a:solidFill>
                  <a:schemeClr val="tx1">
                    <a:alpha val="80000"/>
                  </a:schemeClr>
                </a:solidFill>
              </a:rPr>
              <a:t>53% overall believe those living with neurological conditions are largely unaware of digital innovations</a:t>
            </a:r>
          </a:p>
          <a:p>
            <a:r>
              <a:rPr lang="en-GB" sz="2400" dirty="0">
                <a:solidFill>
                  <a:schemeClr val="tx1">
                    <a:alpha val="80000"/>
                  </a:schemeClr>
                </a:solidFill>
              </a:rPr>
              <a:t>50% overall believe uptake of digital innovations is very low</a:t>
            </a:r>
          </a:p>
        </p:txBody>
      </p:sp>
      <p:cxnSp>
        <p:nvCxnSpPr>
          <p:cNvPr id="20" name="Straight Connector 19">
            <a:extLst>
              <a:ext uri="{FF2B5EF4-FFF2-40B4-BE49-F238E27FC236}">
                <a16:creationId xmlns:a16="http://schemas.microsoft.com/office/drawing/2014/main" id="{C49DA8F6-BCC1-4447-B54C-57856834B94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586162" y="3610394"/>
            <a:ext cx="0" cy="3238728"/>
          </a:xfrm>
          <a:prstGeom prst="line">
            <a:avLst/>
          </a:prstGeom>
          <a:ln w="25400" cap="sq">
            <a:gradFill flip="none" rotWithShape="1">
              <a:gsLst>
                <a:gs pos="0">
                  <a:schemeClr val="accent1"/>
                </a:gs>
                <a:gs pos="100000">
                  <a:schemeClr val="accent2"/>
                </a:gs>
              </a:gsLst>
              <a:lin ang="5400000" scaled="0"/>
              <a:tileRect/>
            </a:gradFill>
            <a:beve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E70F36AE-E6D7-4766-9977-8E2B577580AC}"/>
              </a:ext>
            </a:extLst>
          </p:cNvPr>
          <p:cNvSpPr/>
          <p:nvPr/>
        </p:nvSpPr>
        <p:spPr>
          <a:xfrm>
            <a:off x="6163404" y="49363"/>
            <a:ext cx="4972692" cy="344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2800" dirty="0"/>
              <a:t>5: Digital Innovations.</a:t>
            </a:r>
          </a:p>
        </p:txBody>
      </p:sp>
    </p:spTree>
    <p:extLst>
      <p:ext uri="{BB962C8B-B14F-4D97-AF65-F5344CB8AC3E}">
        <p14:creationId xmlns:p14="http://schemas.microsoft.com/office/powerpoint/2010/main" val="86893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2653</TotalTime>
  <Words>2766</Words>
  <Application>Microsoft Office PowerPoint</Application>
  <PresentationFormat>Widescreen</PresentationFormat>
  <Paragraphs>177</Paragraphs>
  <Slides>16</Slides>
  <Notes>16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Mapping timeline</vt:lpstr>
      <vt:lpstr>Survey Structure Both the Members’ Survey and Non-Members’ Survey followed this structure</vt:lpstr>
      <vt:lpstr>Survey Results</vt:lpstr>
      <vt:lpstr>74% all respondents believe people living with neuro conditions struggle to access health and social care services </vt:lpstr>
      <vt:lpstr>People are using charities for condition specific specialist advice and support most often</vt:lpstr>
      <vt:lpstr>93% of our members say our top priority should be in campaigning and influencing</vt:lpstr>
      <vt:lpstr>Awareness of self management programmes is not as high as expected, at 50% </vt:lpstr>
      <vt:lpstr>Perception from charities that awareness of digital innovations is very low</vt:lpstr>
      <vt:lpstr>Lack of clarity over what a ‘navigation tool’ is</vt:lpstr>
      <vt:lpstr>Conclusion: Services</vt:lpstr>
      <vt:lpstr>Conclusion: NAoS</vt:lpstr>
      <vt:lpstr>Conclusion: Self-Management</vt:lpstr>
      <vt:lpstr>Conclusion: Digital Innovations</vt:lpstr>
      <vt:lpstr>Conclusion: Navigation Tools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Alice Struthers</dc:creator>
  <cp:lastModifiedBy>Alice Struthers</cp:lastModifiedBy>
  <cp:revision>14</cp:revision>
  <dcterms:created xsi:type="dcterms:W3CDTF">2021-02-22T12:56:05Z</dcterms:created>
  <dcterms:modified xsi:type="dcterms:W3CDTF">2021-03-31T15:41:39Z</dcterms:modified>
</cp:coreProperties>
</file>